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6" r:id="rId3"/>
    <p:sldId id="310" r:id="rId4"/>
    <p:sldId id="278" r:id="rId5"/>
    <p:sldId id="288" r:id="rId6"/>
    <p:sldId id="289" r:id="rId7"/>
    <p:sldId id="298" r:id="rId8"/>
    <p:sldId id="306" r:id="rId9"/>
    <p:sldId id="307" r:id="rId10"/>
    <p:sldId id="308" r:id="rId11"/>
    <p:sldId id="309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2B"/>
    <a:srgbClr val="4FAF4F"/>
    <a:srgbClr val="00B050"/>
    <a:srgbClr val="A21630"/>
    <a:srgbClr val="000000"/>
    <a:srgbClr val="E17F1D"/>
    <a:srgbClr val="D2542C"/>
    <a:srgbClr val="E1A01D"/>
    <a:srgbClr val="E0B61E"/>
    <a:srgbClr val="DDD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8376" autoAdjust="0"/>
  </p:normalViewPr>
  <p:slideViewPr>
    <p:cSldViewPr snapToGrid="0" showGuides="1">
      <p:cViewPr>
        <p:scale>
          <a:sx n="110" d="100"/>
          <a:sy n="110" d="100"/>
        </p:scale>
        <p:origin x="-792" y="-198"/>
      </p:cViewPr>
      <p:guideLst>
        <p:guide orient="horz" pos="3612"/>
        <p:guide pos="2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93E-2"/>
          <c:y val="4.9640443040185993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5.6958271338889404E-3"/>
                  <c:y val="-0.32878973700882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8.116553665791737E-2"/>
                  <c:y val="-0.361024024950861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4.2718703504167118E-3"/>
                  <c:y val="-7.73622910608991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1.4239567834722344E-3"/>
                  <c:y val="-0.30300230665518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7.6893666307500663E-2"/>
                  <c:y val="-0.28366173388996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0"/>
                  <c:y val="3.223428794204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1.4239567834721299E-3"/>
                  <c:y val="-1.28937151768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layout>
                <c:manualLayout>
                  <c:x val="0"/>
                  <c:y val="-0.1450542957391855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103</a:t>
                    </a:r>
                    <a:r>
                      <a:rPr lang="ru-RU" smtClean="0"/>
                      <a:t>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108.6</c:v>
                </c:pt>
                <c:pt idx="1">
                  <c:v>111.2</c:v>
                </c:pt>
                <c:pt idx="2">
                  <c:v>104</c:v>
                </c:pt>
                <c:pt idx="3">
                  <c:v>99.7</c:v>
                </c:pt>
                <c:pt idx="4">
                  <c:v>101.3</c:v>
                </c:pt>
                <c:pt idx="5">
                  <c:v>103.2</c:v>
                </c:pt>
                <c:pt idx="6">
                  <c:v>108.4</c:v>
                </c:pt>
                <c:pt idx="7">
                  <c:v>102</c:v>
                </c:pt>
                <c:pt idx="8">
                  <c:v>102.8</c:v>
                </c:pt>
                <c:pt idx="9">
                  <c:v>112.3</c:v>
                </c:pt>
                <c:pt idx="10">
                  <c:v>120.3</c:v>
                </c:pt>
                <c:pt idx="11">
                  <c:v>116</c:v>
                </c:pt>
                <c:pt idx="12">
                  <c:v>98</c:v>
                </c:pt>
                <c:pt idx="13">
                  <c:v>100.2</c:v>
                </c:pt>
                <c:pt idx="14">
                  <c:v>112.6</c:v>
                </c:pt>
                <c:pt idx="15">
                  <c:v>131</c:v>
                </c:pt>
                <c:pt idx="16">
                  <c:v>109.2</c:v>
                </c:pt>
                <c:pt idx="17">
                  <c:v>109.3</c:v>
                </c:pt>
                <c:pt idx="18">
                  <c:v>115.6</c:v>
                </c:pt>
                <c:pt idx="19">
                  <c:v>108.5</c:v>
                </c:pt>
                <c:pt idx="20">
                  <c:v>127.3</c:v>
                </c:pt>
                <c:pt idx="21">
                  <c:v>103.9</c:v>
                </c:pt>
                <c:pt idx="22">
                  <c:v>109.1</c:v>
                </c:pt>
                <c:pt idx="23">
                  <c:v>116.5</c:v>
                </c:pt>
                <c:pt idx="24">
                  <c:v>92.9</c:v>
                </c:pt>
                <c:pt idx="25">
                  <c:v>109.7</c:v>
                </c:pt>
                <c:pt idx="26">
                  <c:v>101.8</c:v>
                </c:pt>
                <c:pt idx="27">
                  <c:v>72.3</c:v>
                </c:pt>
                <c:pt idx="28">
                  <c:v>84.5</c:v>
                </c:pt>
                <c:pt idx="29">
                  <c:v>83.2</c:v>
                </c:pt>
                <c:pt idx="30">
                  <c:v>74.7</c:v>
                </c:pt>
                <c:pt idx="31">
                  <c:v>88.7</c:v>
                </c:pt>
                <c:pt idx="32">
                  <c:v>101.7</c:v>
                </c:pt>
                <c:pt idx="33">
                  <c:v>101.2</c:v>
                </c:pt>
                <c:pt idx="34">
                  <c:v>109.7</c:v>
                </c:pt>
                <c:pt idx="35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27136"/>
        <c:axId val="159745152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 предыд месяцу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174962803333681E-2"/>
                  <c:y val="-7.736229106089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2751006019861445E-2"/>
                  <c:y val="5.802171829567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3.1327049236389161E-2"/>
                  <c:y val="-3.22342879420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631222102500226E-2"/>
                  <c:y val="0.12249029417975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1.9935394968611287E-2"/>
                  <c:y val="6.124514708987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3.4174962803333632E-2"/>
                  <c:y val="-2.901085914783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1327049236389182E-2"/>
                  <c:y val="8.703257744351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2.7055178885972427E-2"/>
                  <c:y val="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layout>
                <c:manualLayout>
                  <c:x val="-1.566352461819458E-2"/>
                  <c:y val="-7.091543347249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4FAF4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Лист1!$C$2:$C$37</c:f>
              <c:numCache>
                <c:formatCode>General</c:formatCode>
                <c:ptCount val="36"/>
                <c:pt idx="0">
                  <c:v>112.8</c:v>
                </c:pt>
                <c:pt idx="1">
                  <c:v>85.5</c:v>
                </c:pt>
                <c:pt idx="2">
                  <c:v>93.7</c:v>
                </c:pt>
                <c:pt idx="3">
                  <c:v>91.1</c:v>
                </c:pt>
                <c:pt idx="4">
                  <c:v>110.2</c:v>
                </c:pt>
                <c:pt idx="5">
                  <c:v>97.6</c:v>
                </c:pt>
                <c:pt idx="6">
                  <c:v>114.5</c:v>
                </c:pt>
                <c:pt idx="7">
                  <c:v>108.7</c:v>
                </c:pt>
                <c:pt idx="8">
                  <c:v>88.5</c:v>
                </c:pt>
                <c:pt idx="9">
                  <c:v>112.3</c:v>
                </c:pt>
                <c:pt idx="10">
                  <c:v>99.9</c:v>
                </c:pt>
                <c:pt idx="11">
                  <c:v>105.9</c:v>
                </c:pt>
                <c:pt idx="12">
                  <c:v>94.7</c:v>
                </c:pt>
                <c:pt idx="13">
                  <c:v>87.7</c:v>
                </c:pt>
                <c:pt idx="14">
                  <c:v>105.2</c:v>
                </c:pt>
                <c:pt idx="15">
                  <c:v>106</c:v>
                </c:pt>
                <c:pt idx="16">
                  <c:v>91.9</c:v>
                </c:pt>
                <c:pt idx="17">
                  <c:v>97.9</c:v>
                </c:pt>
                <c:pt idx="18">
                  <c:v>120.4</c:v>
                </c:pt>
                <c:pt idx="19">
                  <c:v>101.6</c:v>
                </c:pt>
                <c:pt idx="20">
                  <c:v>105.1</c:v>
                </c:pt>
                <c:pt idx="21">
                  <c:v>90.9</c:v>
                </c:pt>
                <c:pt idx="22">
                  <c:v>104.6</c:v>
                </c:pt>
                <c:pt idx="23">
                  <c:v>114.2</c:v>
                </c:pt>
                <c:pt idx="24">
                  <c:v>75.3</c:v>
                </c:pt>
                <c:pt idx="25">
                  <c:v>103.2</c:v>
                </c:pt>
                <c:pt idx="26">
                  <c:v>97.5</c:v>
                </c:pt>
                <c:pt idx="27">
                  <c:v>75.099999999999994</c:v>
                </c:pt>
                <c:pt idx="28">
                  <c:v>106.8</c:v>
                </c:pt>
                <c:pt idx="29">
                  <c:v>96.1</c:v>
                </c:pt>
                <c:pt idx="30">
                  <c:v>104</c:v>
                </c:pt>
                <c:pt idx="31">
                  <c:v>115.7</c:v>
                </c:pt>
                <c:pt idx="32">
                  <c:v>120</c:v>
                </c:pt>
                <c:pt idx="33">
                  <c:v>88</c:v>
                </c:pt>
                <c:pt idx="34">
                  <c:v>112.9</c:v>
                </c:pt>
                <c:pt idx="35">
                  <c:v>106.8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227136"/>
        <c:axId val="159745152"/>
      </c:lineChart>
      <c:catAx>
        <c:axId val="20322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59745152"/>
        <c:crosses val="autoZero"/>
        <c:auto val="1"/>
        <c:lblAlgn val="ctr"/>
        <c:lblOffset val="100"/>
        <c:noMultiLvlLbl val="0"/>
      </c:catAx>
      <c:valAx>
        <c:axId val="159745152"/>
        <c:scaling>
          <c:orientation val="minMax"/>
          <c:max val="14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203227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45780660326788"/>
          <c:y val="1.6798403650963609E-2"/>
          <c:w val="0.52903269992149859"/>
          <c:h val="0.914312528480082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99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.6</a:t>
                    </a:r>
                    <a:endParaRPr lang="en-US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ВОДОСНАБЖ!$A$2:$A$12</c:f>
              <c:strCache>
                <c:ptCount val="11"/>
                <c:pt idx="0">
                  <c:v>Забайкальский край</c:v>
                </c:pt>
                <c:pt idx="1">
                  <c:v>Камчатский край</c:v>
                </c:pt>
                <c:pt idx="2">
                  <c:v>Сахалинская область</c:v>
                </c:pt>
                <c:pt idx="3">
                  <c:v>Чукотский автономный округ</c:v>
                </c:pt>
                <c:pt idx="4">
                  <c:v>Амурская область</c:v>
                </c:pt>
                <c:pt idx="5">
                  <c:v>Хабаровский край</c:v>
                </c:pt>
                <c:pt idx="6">
                  <c:v>Магаданская область</c:v>
                </c:pt>
                <c:pt idx="7">
                  <c:v>Еврейская автономная область</c:v>
                </c:pt>
                <c:pt idx="8">
                  <c:v>Республика Саха (Якутия)</c:v>
                </c:pt>
                <c:pt idx="9">
                  <c:v>Приморский край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ВОДОСНАБЖ!$B$2:$B$12</c:f>
              <c:numCache>
                <c:formatCode>General</c:formatCode>
                <c:ptCount val="11"/>
                <c:pt idx="0">
                  <c:v>89.6</c:v>
                </c:pt>
                <c:pt idx="1">
                  <c:v>95.2</c:v>
                </c:pt>
                <c:pt idx="2">
                  <c:v>97.5</c:v>
                </c:pt>
                <c:pt idx="3">
                  <c:v>99.6</c:v>
                </c:pt>
                <c:pt idx="4">
                  <c:v>100.1</c:v>
                </c:pt>
                <c:pt idx="5">
                  <c:v>102.2</c:v>
                </c:pt>
                <c:pt idx="6">
                  <c:v>102.4</c:v>
                </c:pt>
                <c:pt idx="7">
                  <c:v>102.8</c:v>
                </c:pt>
                <c:pt idx="8">
                  <c:v>110.4</c:v>
                </c:pt>
                <c:pt idx="9">
                  <c:v>112</c:v>
                </c:pt>
                <c:pt idx="10">
                  <c:v>129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266324224"/>
        <c:axId val="266334208"/>
      </c:barChart>
      <c:catAx>
        <c:axId val="2663242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66334208"/>
        <c:crosses val="autoZero"/>
        <c:auto val="1"/>
        <c:lblAlgn val="ctr"/>
        <c:lblOffset val="800"/>
        <c:noMultiLvlLbl val="0"/>
      </c:catAx>
      <c:valAx>
        <c:axId val="26633420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66324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9E-2"/>
          <c:y val="4.9640443040185986E-2"/>
          <c:w val="0.91735207149739151"/>
          <c:h val="0.7350260589281433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 соотв месяцу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dLbls>
            <c:dLbl>
              <c:idx val="0"/>
              <c:layout>
                <c:manualLayout>
                  <c:x val="2.847913566944475E-3"/>
                  <c:y val="-0.26754458991894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7.1197839173611811E-3"/>
                  <c:y val="-0.25465087474212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4.5566617071111502E-2"/>
                  <c:y val="-0.228863444388492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0"/>
                  <c:y val="-9.99262926203278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9.9676974843056591E-3"/>
                  <c:y val="-0.23531030197690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3.7022876370278096E-2"/>
                  <c:y val="-0.251427445947921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4.2718703504167083E-3"/>
                  <c:y val="-5.157486070726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1.423956783472339E-3"/>
                  <c:y val="-2.5787430353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layout>
                <c:manualLayout>
                  <c:x val="2.8479135669444689E-3"/>
                  <c:y val="-6.76920046782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595959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108.6</c:v>
                </c:pt>
                <c:pt idx="1">
                  <c:v>109.8</c:v>
                </c:pt>
                <c:pt idx="2">
                  <c:v>108</c:v>
                </c:pt>
                <c:pt idx="3">
                  <c:v>106.1</c:v>
                </c:pt>
                <c:pt idx="4">
                  <c:v>105.1</c:v>
                </c:pt>
                <c:pt idx="5">
                  <c:v>104.8</c:v>
                </c:pt>
                <c:pt idx="6">
                  <c:v>105.3</c:v>
                </c:pt>
                <c:pt idx="7">
                  <c:v>104.9</c:v>
                </c:pt>
                <c:pt idx="8">
                  <c:v>104.6</c:v>
                </c:pt>
                <c:pt idx="9">
                  <c:v>105.4</c:v>
                </c:pt>
                <c:pt idx="10">
                  <c:v>106.8</c:v>
                </c:pt>
                <c:pt idx="11">
                  <c:v>107.6</c:v>
                </c:pt>
                <c:pt idx="12">
                  <c:v>98</c:v>
                </c:pt>
                <c:pt idx="13">
                  <c:v>99</c:v>
                </c:pt>
                <c:pt idx="14">
                  <c:v>103.1</c:v>
                </c:pt>
                <c:pt idx="15">
                  <c:v>109.1</c:v>
                </c:pt>
                <c:pt idx="16">
                  <c:v>109</c:v>
                </c:pt>
                <c:pt idx="17">
                  <c:v>109.1</c:v>
                </c:pt>
                <c:pt idx="18">
                  <c:v>110.1</c:v>
                </c:pt>
                <c:pt idx="19">
                  <c:v>109.8</c:v>
                </c:pt>
                <c:pt idx="20">
                  <c:v>111.8</c:v>
                </c:pt>
                <c:pt idx="21">
                  <c:v>110.9</c:v>
                </c:pt>
                <c:pt idx="22">
                  <c:v>110.7</c:v>
                </c:pt>
                <c:pt idx="23">
                  <c:v>111.3</c:v>
                </c:pt>
                <c:pt idx="24">
                  <c:v>92.9</c:v>
                </c:pt>
                <c:pt idx="25">
                  <c:v>101</c:v>
                </c:pt>
                <c:pt idx="26">
                  <c:v>101.3</c:v>
                </c:pt>
                <c:pt idx="27">
                  <c:v>93.9</c:v>
                </c:pt>
                <c:pt idx="28">
                  <c:v>92.2</c:v>
                </c:pt>
                <c:pt idx="29">
                  <c:v>90.8</c:v>
                </c:pt>
                <c:pt idx="30">
                  <c:v>88.6</c:v>
                </c:pt>
                <c:pt idx="31">
                  <c:v>89</c:v>
                </c:pt>
                <c:pt idx="32">
                  <c:v>90.8</c:v>
                </c:pt>
                <c:pt idx="33">
                  <c:v>92.1</c:v>
                </c:pt>
                <c:pt idx="34">
                  <c:v>93.9</c:v>
                </c:pt>
                <c:pt idx="35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44832"/>
        <c:axId val="162825344"/>
      </c:areaChart>
      <c:lineChart>
        <c:grouping val="standard"/>
        <c:varyColors val="0"/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6C3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1359351752083512E-2"/>
                  <c:y val="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1.5663524618194667E-2"/>
                  <c:y val="2.578743035363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1.9935394968611287E-2"/>
                  <c:y val="2.2564001559428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-1.423956783472234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7.1197839173611924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-1.5663524618194667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2.1359351752083536E-2"/>
                  <c:y val="3.868114553044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layout>
                <c:manualLayout>
                  <c:x val="-2.1359351752083536E-2"/>
                  <c:y val="-1.611714397102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-1.1391654267777961E-2"/>
                  <c:y val="2.2564001559428941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97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layout>
                <c:manualLayout>
                  <c:x val="-1.2815611051250108E-2"/>
                  <c:y val="-3.223428794204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layout>
                <c:manualLayout>
                  <c:x val="-1.1391654267777961E-2"/>
                  <c:y val="2.5787430353632977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91</a:t>
                    </a:r>
                    <a:r>
                      <a:rPr lang="ru-RU" sz="800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9.96769748430570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layout>
                <c:manualLayout>
                  <c:x val="-1.4239567834722239E-2"/>
                  <c:y val="-2.901085914783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29"/>
              <c:layout>
                <c:manualLayout>
                  <c:x val="-8.543740700833408E-3"/>
                  <c:y val="-9.6702863826123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9E8-44B0-B125-05285660D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44832"/>
        <c:axId val="162825344"/>
      </c:lineChart>
      <c:catAx>
        <c:axId val="1671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62825344"/>
        <c:crosses val="autoZero"/>
        <c:auto val="1"/>
        <c:lblAlgn val="ctr"/>
        <c:lblOffset val="100"/>
        <c:noMultiLvlLbl val="0"/>
      </c:catAx>
      <c:valAx>
        <c:axId val="162825344"/>
        <c:scaling>
          <c:orientation val="minMax"/>
          <c:max val="140"/>
          <c:min val="7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671448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7238778696972E-2"/>
          <c:y val="4.9640443040185979E-2"/>
          <c:w val="0.91735207149739151"/>
          <c:h val="0.735026058928143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Индексы промышленного производства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76200">
              <a:noFill/>
            </a:ln>
          </c:spPr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108.6</c:v>
                </c:pt>
                <c:pt idx="1">
                  <c:v>109.8</c:v>
                </c:pt>
                <c:pt idx="2">
                  <c:v>108</c:v>
                </c:pt>
                <c:pt idx="3">
                  <c:v>106.1</c:v>
                </c:pt>
                <c:pt idx="4">
                  <c:v>105.1</c:v>
                </c:pt>
                <c:pt idx="5">
                  <c:v>104.8</c:v>
                </c:pt>
                <c:pt idx="6">
                  <c:v>105.3</c:v>
                </c:pt>
                <c:pt idx="7">
                  <c:v>104.9</c:v>
                </c:pt>
                <c:pt idx="8">
                  <c:v>104.6</c:v>
                </c:pt>
                <c:pt idx="9">
                  <c:v>105.4</c:v>
                </c:pt>
                <c:pt idx="10">
                  <c:v>106.8</c:v>
                </c:pt>
                <c:pt idx="11">
                  <c:v>107.6</c:v>
                </c:pt>
                <c:pt idx="12">
                  <c:v>98</c:v>
                </c:pt>
                <c:pt idx="13">
                  <c:v>99</c:v>
                </c:pt>
                <c:pt idx="14">
                  <c:v>103.1</c:v>
                </c:pt>
                <c:pt idx="15">
                  <c:v>109.1</c:v>
                </c:pt>
                <c:pt idx="16">
                  <c:v>109</c:v>
                </c:pt>
                <c:pt idx="17">
                  <c:v>109.1</c:v>
                </c:pt>
                <c:pt idx="18">
                  <c:v>110.1</c:v>
                </c:pt>
                <c:pt idx="19">
                  <c:v>109.8</c:v>
                </c:pt>
                <c:pt idx="20">
                  <c:v>111.8</c:v>
                </c:pt>
                <c:pt idx="21">
                  <c:v>110.9</c:v>
                </c:pt>
                <c:pt idx="22">
                  <c:v>110.7</c:v>
                </c:pt>
                <c:pt idx="23">
                  <c:v>111.3</c:v>
                </c:pt>
                <c:pt idx="24">
                  <c:v>92.9</c:v>
                </c:pt>
                <c:pt idx="25">
                  <c:v>101</c:v>
                </c:pt>
                <c:pt idx="26">
                  <c:v>101.3</c:v>
                </c:pt>
                <c:pt idx="27">
                  <c:v>93.9</c:v>
                </c:pt>
                <c:pt idx="28">
                  <c:v>92.2</c:v>
                </c:pt>
                <c:pt idx="29">
                  <c:v>90.8</c:v>
                </c:pt>
                <c:pt idx="30">
                  <c:v>88.6</c:v>
                </c:pt>
                <c:pt idx="31">
                  <c:v>89</c:v>
                </c:pt>
                <c:pt idx="32">
                  <c:v>90.8</c:v>
                </c:pt>
                <c:pt idx="33">
                  <c:v>92.1</c:v>
                </c:pt>
                <c:pt idx="34">
                  <c:v>93.9</c:v>
                </c:pt>
                <c:pt idx="35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344384"/>
        <c:axId val="232174720"/>
      </c:area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Индексы промышленного производства2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Лист1!$C$2:$C$37</c:f>
              <c:numCache>
                <c:formatCode>General</c:formatCode>
                <c:ptCount val="36"/>
                <c:pt idx="0">
                  <c:v>108.6</c:v>
                </c:pt>
                <c:pt idx="1">
                  <c:v>109.8</c:v>
                </c:pt>
                <c:pt idx="2">
                  <c:v>108</c:v>
                </c:pt>
                <c:pt idx="3">
                  <c:v>106.1</c:v>
                </c:pt>
                <c:pt idx="4">
                  <c:v>105.1</c:v>
                </c:pt>
                <c:pt idx="5">
                  <c:v>104.8</c:v>
                </c:pt>
                <c:pt idx="6">
                  <c:v>105.3</c:v>
                </c:pt>
                <c:pt idx="7">
                  <c:v>104.9</c:v>
                </c:pt>
                <c:pt idx="8">
                  <c:v>104.6</c:v>
                </c:pt>
                <c:pt idx="9">
                  <c:v>105.4</c:v>
                </c:pt>
                <c:pt idx="10">
                  <c:v>106.8</c:v>
                </c:pt>
                <c:pt idx="11">
                  <c:v>107.6</c:v>
                </c:pt>
                <c:pt idx="12">
                  <c:v>98</c:v>
                </c:pt>
                <c:pt idx="13">
                  <c:v>99</c:v>
                </c:pt>
                <c:pt idx="14">
                  <c:v>103.1</c:v>
                </c:pt>
                <c:pt idx="15">
                  <c:v>109.1</c:v>
                </c:pt>
                <c:pt idx="16">
                  <c:v>109</c:v>
                </c:pt>
                <c:pt idx="17">
                  <c:v>109.1</c:v>
                </c:pt>
                <c:pt idx="18">
                  <c:v>110.1</c:v>
                </c:pt>
                <c:pt idx="19">
                  <c:v>109.8</c:v>
                </c:pt>
                <c:pt idx="20">
                  <c:v>111.8</c:v>
                </c:pt>
                <c:pt idx="21">
                  <c:v>110.9</c:v>
                </c:pt>
                <c:pt idx="22">
                  <c:v>110.7</c:v>
                </c:pt>
                <c:pt idx="23">
                  <c:v>111.3</c:v>
                </c:pt>
                <c:pt idx="24">
                  <c:v>92.9</c:v>
                </c:pt>
                <c:pt idx="25">
                  <c:v>101</c:v>
                </c:pt>
                <c:pt idx="26">
                  <c:v>101.3</c:v>
                </c:pt>
                <c:pt idx="27">
                  <c:v>93.9</c:v>
                </c:pt>
                <c:pt idx="28">
                  <c:v>92.2</c:v>
                </c:pt>
                <c:pt idx="29">
                  <c:v>90.8</c:v>
                </c:pt>
                <c:pt idx="30">
                  <c:v>88.6</c:v>
                </c:pt>
                <c:pt idx="31">
                  <c:v>89</c:v>
                </c:pt>
                <c:pt idx="32">
                  <c:v>90.8</c:v>
                </c:pt>
                <c:pt idx="33">
                  <c:v>92.1</c:v>
                </c:pt>
                <c:pt idx="34">
                  <c:v>93.9</c:v>
                </c:pt>
                <c:pt idx="35">
                  <c:v>94.9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4F65-4D80-8290-29F50856DD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Добыча полезных  ископаемых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5.9957805907172992E-2"/>
                  <c:y val="-0.132321752002079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109.6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5.2039381153305204E-2"/>
                  <c:y val="-9.347943503191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2675836406525259E-2"/>
                  <c:y val="0.100087464060037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5.9071729957805907E-2"/>
                  <c:y val="-9.3479435031919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3755274261603276E-2"/>
                  <c:y val="6.124514708987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layout>
                <c:manualLayout>
                  <c:x val="-2.1903274748884236E-2"/>
                  <c:y val="3.5296545296535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Лист1!$D$2:$D$37</c:f>
              <c:numCache>
                <c:formatCode>General</c:formatCode>
                <c:ptCount val="36"/>
                <c:pt idx="0">
                  <c:v>109.6</c:v>
                </c:pt>
                <c:pt idx="1">
                  <c:v>110.8</c:v>
                </c:pt>
                <c:pt idx="2">
                  <c:v>108.6</c:v>
                </c:pt>
                <c:pt idx="3">
                  <c:v>106.5</c:v>
                </c:pt>
                <c:pt idx="4">
                  <c:v>105.4</c:v>
                </c:pt>
                <c:pt idx="5">
                  <c:v>105.1</c:v>
                </c:pt>
                <c:pt idx="6">
                  <c:v>105.7</c:v>
                </c:pt>
                <c:pt idx="7">
                  <c:v>105.1</c:v>
                </c:pt>
                <c:pt idx="8">
                  <c:v>104.8</c:v>
                </c:pt>
                <c:pt idx="9">
                  <c:v>105.8</c:v>
                </c:pt>
                <c:pt idx="10">
                  <c:v>107.4</c:v>
                </c:pt>
                <c:pt idx="11">
                  <c:v>108.4</c:v>
                </c:pt>
                <c:pt idx="12">
                  <c:v>97.8</c:v>
                </c:pt>
                <c:pt idx="13">
                  <c:v>99.1</c:v>
                </c:pt>
                <c:pt idx="14">
                  <c:v>103.7</c:v>
                </c:pt>
                <c:pt idx="15">
                  <c:v>110.5</c:v>
                </c:pt>
                <c:pt idx="16">
                  <c:v>110.3</c:v>
                </c:pt>
                <c:pt idx="17">
                  <c:v>110.1</c:v>
                </c:pt>
                <c:pt idx="18">
                  <c:v>111.1</c:v>
                </c:pt>
                <c:pt idx="19">
                  <c:v>110.8</c:v>
                </c:pt>
                <c:pt idx="20">
                  <c:v>112.9</c:v>
                </c:pt>
                <c:pt idx="21">
                  <c:v>111.8</c:v>
                </c:pt>
                <c:pt idx="22">
                  <c:v>111.7</c:v>
                </c:pt>
                <c:pt idx="23">
                  <c:v>112.3</c:v>
                </c:pt>
                <c:pt idx="24">
                  <c:v>92.3</c:v>
                </c:pt>
                <c:pt idx="25">
                  <c:v>101.3</c:v>
                </c:pt>
                <c:pt idx="26">
                  <c:v>101.8</c:v>
                </c:pt>
                <c:pt idx="27">
                  <c:v>93.3</c:v>
                </c:pt>
                <c:pt idx="28">
                  <c:v>91.5</c:v>
                </c:pt>
                <c:pt idx="29">
                  <c:v>90.1</c:v>
                </c:pt>
                <c:pt idx="30">
                  <c:v>87.8</c:v>
                </c:pt>
                <c:pt idx="31">
                  <c:v>88.1</c:v>
                </c:pt>
                <c:pt idx="32">
                  <c:v>90.2</c:v>
                </c:pt>
                <c:pt idx="33">
                  <c:v>91.7</c:v>
                </c:pt>
                <c:pt idx="34">
                  <c:v>93.6</c:v>
                </c:pt>
                <c:pt idx="35">
                  <c:v>94.7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4F65-4D80-8290-29F50856DD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Обрабатывающие  производства</c:v>
                </c:pt>
              </c:strCache>
            </c:strRef>
          </c:tx>
          <c:spPr>
            <a:ln w="381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7552742616034E-2"/>
                  <c:y val="-8.703257744351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4.9226441631504921E-2"/>
                  <c:y val="3.868114553044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316455696202531E-2"/>
                  <c:y val="-4.51280031188577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</a:t>
                    </a:r>
                    <a:r>
                      <a:rPr lang="ru-RU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5.9071729957805907E-2"/>
                  <c:y val="-4.835143191306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1114654971925979E-2"/>
                  <c:y val="0.122651465619466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Лист1!$E$2:$E$37</c:f>
              <c:numCache>
                <c:formatCode>General</c:formatCode>
                <c:ptCount val="36"/>
                <c:pt idx="0">
                  <c:v>109.6</c:v>
                </c:pt>
                <c:pt idx="1">
                  <c:v>104.4</c:v>
                </c:pt>
                <c:pt idx="2">
                  <c:v>99.4</c:v>
                </c:pt>
                <c:pt idx="3">
                  <c:v>99.4</c:v>
                </c:pt>
                <c:pt idx="4">
                  <c:v>98.3</c:v>
                </c:pt>
                <c:pt idx="5">
                  <c:v>97.5</c:v>
                </c:pt>
                <c:pt idx="6">
                  <c:v>98.7</c:v>
                </c:pt>
                <c:pt idx="7">
                  <c:v>99.4</c:v>
                </c:pt>
                <c:pt idx="8">
                  <c:v>98.7</c:v>
                </c:pt>
                <c:pt idx="9">
                  <c:v>98.2</c:v>
                </c:pt>
                <c:pt idx="10">
                  <c:v>97.8</c:v>
                </c:pt>
                <c:pt idx="11">
                  <c:v>96.9</c:v>
                </c:pt>
                <c:pt idx="12">
                  <c:v>109</c:v>
                </c:pt>
                <c:pt idx="13">
                  <c:v>108.2</c:v>
                </c:pt>
                <c:pt idx="14">
                  <c:v>113.6</c:v>
                </c:pt>
                <c:pt idx="15">
                  <c:v>116.5</c:v>
                </c:pt>
                <c:pt idx="16">
                  <c:v>115.2</c:v>
                </c:pt>
                <c:pt idx="17">
                  <c:v>114.3</c:v>
                </c:pt>
                <c:pt idx="18">
                  <c:v>113.5</c:v>
                </c:pt>
                <c:pt idx="19">
                  <c:v>111.7</c:v>
                </c:pt>
                <c:pt idx="20">
                  <c:v>110.2</c:v>
                </c:pt>
                <c:pt idx="21">
                  <c:v>111.7</c:v>
                </c:pt>
                <c:pt idx="22">
                  <c:v>111.2</c:v>
                </c:pt>
                <c:pt idx="23">
                  <c:v>110.5</c:v>
                </c:pt>
                <c:pt idx="24">
                  <c:v>91.4</c:v>
                </c:pt>
                <c:pt idx="25">
                  <c:v>99.8</c:v>
                </c:pt>
                <c:pt idx="26">
                  <c:v>95.6</c:v>
                </c:pt>
                <c:pt idx="27">
                  <c:v>91.3</c:v>
                </c:pt>
                <c:pt idx="28">
                  <c:v>86.7</c:v>
                </c:pt>
                <c:pt idx="29">
                  <c:v>85.4</c:v>
                </c:pt>
                <c:pt idx="30">
                  <c:v>84.2</c:v>
                </c:pt>
                <c:pt idx="31">
                  <c:v>88.5</c:v>
                </c:pt>
                <c:pt idx="32">
                  <c:v>87.2</c:v>
                </c:pt>
                <c:pt idx="33">
                  <c:v>86.4</c:v>
                </c:pt>
                <c:pt idx="34">
                  <c:v>87.4</c:v>
                </c:pt>
                <c:pt idx="35">
                  <c:v>87.9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1-4F65-4D80-8290-29F50856DDC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электрической энергией, газом и паром; кондиционирование воздуха</c:v>
                </c:pt>
              </c:strCache>
            </c:strRef>
          </c:tx>
          <c:spPr>
            <a:ln w="381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4.9226441631504921E-2"/>
                  <c:y val="-9.3479435031919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2503516174402202E-2"/>
                  <c:y val="5.802171829567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layout>
                <c:manualLayout>
                  <c:x val="-3.5161744022503515E-2"/>
                  <c:y val="-3.86811455304494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100.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elete val="1"/>
            </c:dLbl>
            <c:dLbl>
              <c:idx val="24"/>
              <c:layout>
                <c:manualLayout>
                  <c:x val="-2.3909985935302389E-2"/>
                  <c:y val="-5.157486070726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layout>
                <c:manualLayout>
                  <c:x val="-2.8935734299035301E-2"/>
                  <c:y val="-4.4966831679147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Лист1!$F$2:$F$37</c:f>
              <c:numCache>
                <c:formatCode>General</c:formatCode>
                <c:ptCount val="36"/>
                <c:pt idx="0">
                  <c:v>101.5</c:v>
                </c:pt>
                <c:pt idx="1">
                  <c:v>103.9</c:v>
                </c:pt>
                <c:pt idx="2">
                  <c:v>105.1</c:v>
                </c:pt>
                <c:pt idx="3">
                  <c:v>105.2</c:v>
                </c:pt>
                <c:pt idx="4">
                  <c:v>104.7</c:v>
                </c:pt>
                <c:pt idx="5">
                  <c:v>104.5</c:v>
                </c:pt>
                <c:pt idx="6">
                  <c:v>104.6</c:v>
                </c:pt>
                <c:pt idx="7">
                  <c:v>104.5</c:v>
                </c:pt>
                <c:pt idx="8">
                  <c:v>104.5</c:v>
                </c:pt>
                <c:pt idx="9">
                  <c:v>103.5</c:v>
                </c:pt>
                <c:pt idx="10">
                  <c:v>103.1</c:v>
                </c:pt>
                <c:pt idx="11">
                  <c:v>102.8</c:v>
                </c:pt>
                <c:pt idx="12">
                  <c:v>99.8</c:v>
                </c:pt>
                <c:pt idx="13">
                  <c:v>98.2</c:v>
                </c:pt>
                <c:pt idx="14">
                  <c:v>97.6</c:v>
                </c:pt>
                <c:pt idx="15">
                  <c:v>98.1</c:v>
                </c:pt>
                <c:pt idx="16">
                  <c:v>98.9</c:v>
                </c:pt>
                <c:pt idx="17">
                  <c:v>99.3</c:v>
                </c:pt>
                <c:pt idx="18">
                  <c:v>99.5</c:v>
                </c:pt>
                <c:pt idx="19">
                  <c:v>99.9</c:v>
                </c:pt>
                <c:pt idx="20">
                  <c:v>100</c:v>
                </c:pt>
                <c:pt idx="21">
                  <c:v>100.3</c:v>
                </c:pt>
                <c:pt idx="22">
                  <c:v>100.1</c:v>
                </c:pt>
                <c:pt idx="23">
                  <c:v>100.2</c:v>
                </c:pt>
                <c:pt idx="24">
                  <c:v>96.3</c:v>
                </c:pt>
                <c:pt idx="25">
                  <c:v>98.2</c:v>
                </c:pt>
                <c:pt idx="26">
                  <c:v>97.9</c:v>
                </c:pt>
                <c:pt idx="27">
                  <c:v>98.5</c:v>
                </c:pt>
                <c:pt idx="28">
                  <c:v>98.7</c:v>
                </c:pt>
                <c:pt idx="29">
                  <c:v>99</c:v>
                </c:pt>
                <c:pt idx="30">
                  <c:v>98.6</c:v>
                </c:pt>
                <c:pt idx="31">
                  <c:v>99.2</c:v>
                </c:pt>
                <c:pt idx="32">
                  <c:v>99</c:v>
                </c:pt>
                <c:pt idx="33">
                  <c:v>98.8</c:v>
                </c:pt>
                <c:pt idx="34">
                  <c:v>98.6</c:v>
                </c:pt>
                <c:pt idx="35">
                  <c:v>97.8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4F65-4D80-8290-29F50856DDCD}"/>
            </c:ext>
          </c:extLst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tx>
          <c:spPr>
            <a:ln w="38100">
              <a:solidFill>
                <a:srgbClr val="33428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161744022503556E-2"/>
                  <c:y val="-6.769200467828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4.6413502109704644E-2"/>
                  <c:y val="-4.51280031188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301715450125695E-2"/>
                  <c:y val="5.4959460941180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5.9071729957805907E-2"/>
                  <c:y val="-7.736229106089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2348804500703238E-2"/>
                  <c:y val="-6.1245147089878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rgbClr val="334286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Лист1!$A$2:$A$37</c:f>
              <c:strCache>
                <c:ptCount val="3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  <c:pt idx="17">
                  <c:v>ИЮНЬ</c:v>
                </c:pt>
                <c:pt idx="18">
                  <c:v>ИЮЛЬ</c:v>
                </c:pt>
                <c:pt idx="19">
                  <c:v>АВГУСТ</c:v>
                </c:pt>
                <c:pt idx="20">
                  <c:v>СЕНТЯБРЬ</c:v>
                </c:pt>
                <c:pt idx="21">
                  <c:v>ОКТЯБРЬ</c:v>
                </c:pt>
                <c:pt idx="22">
                  <c:v>НОЯБРЬ</c:v>
                </c:pt>
                <c:pt idx="23">
                  <c:v>ДЕКАБРЬ</c:v>
                </c:pt>
                <c:pt idx="24">
                  <c:v>ЯНВАРЬ</c:v>
                </c:pt>
                <c:pt idx="25">
                  <c:v>ФЕВРАЛЬ</c:v>
                </c:pt>
                <c:pt idx="26">
                  <c:v>МАРТ</c:v>
                </c:pt>
                <c:pt idx="27">
                  <c:v>АПРЕЛЬ</c:v>
                </c:pt>
                <c:pt idx="28">
                  <c:v>МАЙ</c:v>
                </c:pt>
                <c:pt idx="29">
                  <c:v>ИЮНЬ</c:v>
                </c:pt>
                <c:pt idx="30">
                  <c:v>ИЮЛЬ</c:v>
                </c:pt>
                <c:pt idx="31">
                  <c:v>АВГУСТ</c:v>
                </c:pt>
                <c:pt idx="32">
                  <c:v>СЕНТЯБРЬ</c:v>
                </c:pt>
                <c:pt idx="33">
                  <c:v>ОКТЯБРЬ</c:v>
                </c:pt>
                <c:pt idx="34">
                  <c:v>НОЯБРЬ</c:v>
                </c:pt>
                <c:pt idx="35">
                  <c:v>ДЕКАБРЬ</c:v>
                </c:pt>
              </c:strCache>
            </c:strRef>
          </c:cat>
          <c:val>
            <c:numRef>
              <c:f>Лист1!$G$2:$G$37</c:f>
              <c:numCache>
                <c:formatCode>General</c:formatCode>
                <c:ptCount val="36"/>
                <c:pt idx="0">
                  <c:v>106</c:v>
                </c:pt>
                <c:pt idx="1">
                  <c:v>103.4</c:v>
                </c:pt>
                <c:pt idx="2">
                  <c:v>102.2</c:v>
                </c:pt>
                <c:pt idx="3">
                  <c:v>100.3</c:v>
                </c:pt>
                <c:pt idx="4">
                  <c:v>101.2</c:v>
                </c:pt>
                <c:pt idx="5">
                  <c:v>100.1</c:v>
                </c:pt>
                <c:pt idx="6">
                  <c:v>100.4</c:v>
                </c:pt>
                <c:pt idx="7">
                  <c:v>105.1</c:v>
                </c:pt>
                <c:pt idx="8">
                  <c:v>102.5</c:v>
                </c:pt>
                <c:pt idx="9">
                  <c:v>102.2</c:v>
                </c:pt>
                <c:pt idx="10">
                  <c:v>102.1</c:v>
                </c:pt>
                <c:pt idx="11">
                  <c:v>101.5</c:v>
                </c:pt>
                <c:pt idx="12">
                  <c:v>75.599999999999994</c:v>
                </c:pt>
                <c:pt idx="13">
                  <c:v>80.099999999999994</c:v>
                </c:pt>
                <c:pt idx="14">
                  <c:v>84</c:v>
                </c:pt>
                <c:pt idx="15">
                  <c:v>86.6</c:v>
                </c:pt>
                <c:pt idx="16">
                  <c:v>86.4</c:v>
                </c:pt>
                <c:pt idx="17">
                  <c:v>86.9</c:v>
                </c:pt>
                <c:pt idx="18">
                  <c:v>90.3</c:v>
                </c:pt>
                <c:pt idx="19">
                  <c:v>93.2</c:v>
                </c:pt>
                <c:pt idx="20">
                  <c:v>95.3</c:v>
                </c:pt>
                <c:pt idx="21">
                  <c:v>98.4</c:v>
                </c:pt>
                <c:pt idx="22">
                  <c:v>98.7</c:v>
                </c:pt>
                <c:pt idx="23">
                  <c:v>100.4</c:v>
                </c:pt>
                <c:pt idx="24">
                  <c:v>110.8</c:v>
                </c:pt>
                <c:pt idx="25">
                  <c:v>111.3</c:v>
                </c:pt>
                <c:pt idx="26">
                  <c:v>107.2</c:v>
                </c:pt>
                <c:pt idx="27">
                  <c:v>110.4</c:v>
                </c:pt>
                <c:pt idx="28">
                  <c:v>109.7</c:v>
                </c:pt>
                <c:pt idx="29">
                  <c:v>109.9</c:v>
                </c:pt>
                <c:pt idx="30">
                  <c:v>105.5</c:v>
                </c:pt>
                <c:pt idx="31">
                  <c:v>109.2</c:v>
                </c:pt>
                <c:pt idx="32">
                  <c:v>109.5</c:v>
                </c:pt>
                <c:pt idx="33">
                  <c:v>106.9</c:v>
                </c:pt>
                <c:pt idx="34">
                  <c:v>110.6</c:v>
                </c:pt>
                <c:pt idx="35">
                  <c:v>110.4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4F65-4D80-8290-29F50856D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344384"/>
        <c:axId val="232174720"/>
      </c:lineChart>
      <c:catAx>
        <c:axId val="1693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9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232174720"/>
        <c:crosses val="autoZero"/>
        <c:auto val="1"/>
        <c:lblAlgn val="ctr"/>
        <c:lblOffset val="100"/>
        <c:noMultiLvlLbl val="0"/>
      </c:catAx>
      <c:valAx>
        <c:axId val="232174720"/>
        <c:scaling>
          <c:orientation val="minMax"/>
          <c:max val="13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693443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04173133321803E-2"/>
          <c:y val="0.16866174804842071"/>
          <c:w val="0.92658761401394318"/>
          <c:h val="0.6632737232597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2020 к маю 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0" h="0" prst="angle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w="0" h="0" prst="angle"/>
                <a:bevelB w="0" h="0"/>
              </a:sp3d>
            </c:spPr>
          </c:dPt>
          <c:dLbls>
            <c:dLbl>
              <c:idx val="0"/>
              <c:layout>
                <c:manualLayout>
                  <c:x val="-3.0742205186791009E-3"/>
                  <c:y val="-2.630831019444951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13,8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10</a:t>
                    </a:r>
                    <a:r>
                      <a:rPr lang="ru-RU" dirty="0" smtClean="0"/>
                      <a:t>4,6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94.7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92,0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84,1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E1002B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68,2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8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Добыча нефти и природного газа</c:v>
                </c:pt>
                <c:pt idx="1">
                  <c:v>Добыча металлических руд</c:v>
                </c:pt>
                <c:pt idx="2">
                  <c:v>ДОБЫЧА ПОЛЕЗНЫХ ИСКОПАЕМЫХ</c:v>
                </c:pt>
                <c:pt idx="3">
                  <c:v>Добыча угля</c:v>
                </c:pt>
                <c:pt idx="4">
                  <c:v>Предоставление услуг в области добычи полезных ископаемых</c:v>
                </c:pt>
                <c:pt idx="5">
                  <c:v>Добыча прочих полезных ископаемых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114.3</c:v>
                </c:pt>
                <c:pt idx="1">
                  <c:v>105.1</c:v>
                </c:pt>
                <c:pt idx="2">
                  <c:v>91.7</c:v>
                </c:pt>
                <c:pt idx="3">
                  <c:v>89.1</c:v>
                </c:pt>
                <c:pt idx="4">
                  <c:v>69.5</c:v>
                </c:pt>
                <c:pt idx="5">
                  <c:v>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248463744"/>
        <c:axId val="248465280"/>
      </c:barChart>
      <c:catAx>
        <c:axId val="24846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8465280"/>
        <c:crosses val="autoZero"/>
        <c:auto val="1"/>
        <c:lblAlgn val="ctr"/>
        <c:lblOffset val="100"/>
        <c:noMultiLvlLbl val="0"/>
      </c:catAx>
      <c:valAx>
        <c:axId val="248465280"/>
        <c:scaling>
          <c:orientation val="minMax"/>
          <c:max val="120"/>
          <c:min val="20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846374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34037850532285E-2"/>
          <c:y val="4.0547353997567225E-2"/>
          <c:w val="0.94156596214946819"/>
          <c:h val="0.45323655563281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Лист1!$A$2:$A$9</c:f>
              <c:strCache>
                <c:ptCount val="1"/>
                <c:pt idx="0">
                  <c:v>Производство готовых металлических изделий, кроме машин и оборудования Производство кокса и нефтепродуктов Производство пищевых продуктов Производство напитков ОБРАБАТЫВАЮЩИЕ ПРОИЗВОДСТВА Производство прочей неметаллической минеральной продукции Ремонт и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377937"/>
                  </a:gs>
                  <a:gs pos="0">
                    <a:srgbClr val="4FAF4F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5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6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Pt>
            <c:idx val="7"/>
            <c:invertIfNegative val="0"/>
            <c:bubble3D val="0"/>
            <c:spPr>
              <a:gradFill>
                <a:gsLst>
                  <a:gs pos="99000">
                    <a:srgbClr val="A21630"/>
                  </a:gs>
                  <a:gs pos="0">
                    <a:srgbClr val="DA000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B w="0" h="0"/>
              </a:sp3d>
            </c:spPr>
          </c:dPt>
          <c:dLbls>
            <c:dLbl>
              <c:idx val="0"/>
              <c:layout>
                <c:manualLayout>
                  <c:x val="1.4312063615883161E-3"/>
                  <c:y val="0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198,9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005305122506314E-3"/>
                  <c:y val="2.6672435193332905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4FAF4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112,0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93,3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93,8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87</a:t>
                    </a:r>
                    <a:r>
                      <a:rPr lang="ru-RU" dirty="0" smtClean="0"/>
                      <a:t>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84</a:t>
                    </a:r>
                    <a:r>
                      <a:rPr lang="ru-RU" dirty="0" smtClean="0"/>
                      <a:t>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800" b="1">
                    <a:solidFill>
                      <a:srgbClr val="E1002B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Производство готовых металлических изделий, кроме машин и оборудования</c:v>
                </c:pt>
                <c:pt idx="1">
                  <c:v>Производство кокса и нефтепродуктов</c:v>
                </c:pt>
                <c:pt idx="2">
                  <c:v>Производство пищевых продуктов</c:v>
                </c:pt>
                <c:pt idx="3">
                  <c:v>Производство напитков</c:v>
                </c:pt>
                <c:pt idx="4">
                  <c:v>ОБРАБАТЫВАЮЩИЕ ПРОИЗВОДСТВА</c:v>
                </c:pt>
                <c:pt idx="5">
                  <c:v>Производство прочей неметаллической минеральной продукции</c:v>
                </c:pt>
                <c:pt idx="6">
                  <c:v>Ремонт и монтаж машин и оборудования</c:v>
                </c:pt>
                <c:pt idx="7">
                  <c:v>Производство прочих готовых изделий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198.4</c:v>
                </c:pt>
                <c:pt idx="1">
                  <c:v>110.6</c:v>
                </c:pt>
                <c:pt idx="2">
                  <c:v>93.6</c:v>
                </c:pt>
                <c:pt idx="3">
                  <c:v>89.1</c:v>
                </c:pt>
                <c:pt idx="4">
                  <c:v>87.4</c:v>
                </c:pt>
                <c:pt idx="5">
                  <c:v>84.9</c:v>
                </c:pt>
                <c:pt idx="6">
                  <c:v>84.3</c:v>
                </c:pt>
                <c:pt idx="7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248634752"/>
        <c:axId val="249627776"/>
      </c:barChart>
      <c:catAx>
        <c:axId val="24863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9627776"/>
        <c:crosses val="autoZero"/>
        <c:auto val="1"/>
        <c:lblAlgn val="ctr"/>
        <c:lblOffset val="100"/>
        <c:noMultiLvlLbl val="0"/>
      </c:catAx>
      <c:valAx>
        <c:axId val="249627776"/>
        <c:scaling>
          <c:orientation val="minMax"/>
          <c:max val="2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8634752"/>
        <c:crosses val="autoZero"/>
        <c:crossBetween val="between"/>
        <c:majorUnit val="3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98051612382538"/>
          <c:y val="2.7830750905610151E-2"/>
          <c:w val="0.52243307281808071"/>
          <c:h val="0.8678692955982945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AF4F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96.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Приморский край</c:v>
                </c:pt>
                <c:pt idx="1">
                  <c:v>Камчатский край</c:v>
                </c:pt>
                <c:pt idx="2">
                  <c:v>Республика Саха (Якутия)</c:v>
                </c:pt>
                <c:pt idx="3">
                  <c:v>Амурская область</c:v>
                </c:pt>
                <c:pt idx="4">
                  <c:v>Сахалинская область</c:v>
                </c:pt>
                <c:pt idx="5">
                  <c:v>Еврейская автономная область</c:v>
                </c:pt>
                <c:pt idx="6">
                  <c:v>Забайкальский край</c:v>
                </c:pt>
                <c:pt idx="7">
                  <c:v>Чукотский автономный округ</c:v>
                </c:pt>
                <c:pt idx="8">
                  <c:v>Хабаровский край</c:v>
                </c:pt>
                <c:pt idx="9">
                  <c:v>Магаданская область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79.400000000000006</c:v>
                </c:pt>
                <c:pt idx="1">
                  <c:v>94.3</c:v>
                </c:pt>
                <c:pt idx="2">
                  <c:v>94.9</c:v>
                </c:pt>
                <c:pt idx="3">
                  <c:v>95.4</c:v>
                </c:pt>
                <c:pt idx="4">
                  <c:v>96.6</c:v>
                </c:pt>
                <c:pt idx="5">
                  <c:v>96.7</c:v>
                </c:pt>
                <c:pt idx="6">
                  <c:v>97.6</c:v>
                </c:pt>
                <c:pt idx="7">
                  <c:v>98.1</c:v>
                </c:pt>
                <c:pt idx="8">
                  <c:v>99.1</c:v>
                </c:pt>
                <c:pt idx="9">
                  <c:v>105.6</c:v>
                </c:pt>
                <c:pt idx="10">
                  <c:v>107.4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axId val="249735424"/>
        <c:axId val="250242560"/>
      </c:barChart>
      <c:catAx>
        <c:axId val="2497354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0242560"/>
        <c:crosses val="autoZero"/>
        <c:auto val="1"/>
        <c:lblAlgn val="ctr"/>
        <c:lblOffset val="800"/>
        <c:noMultiLvlLbl val="0"/>
      </c:catAx>
      <c:valAx>
        <c:axId val="25024256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9735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88960671828701"/>
          <c:y val="1.7766295055431806E-2"/>
          <c:w val="0.53424210879611456"/>
          <c:h val="0.892555987765261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ДОБЫЧА!$A$2:$A$12</c:f>
              <c:strCache>
                <c:ptCount val="11"/>
                <c:pt idx="0">
                  <c:v>Амурская область</c:v>
                </c:pt>
                <c:pt idx="1">
                  <c:v>Республика Саха (Якутия)</c:v>
                </c:pt>
                <c:pt idx="2">
                  <c:v>Еврейская автономная область</c:v>
                </c:pt>
                <c:pt idx="3">
                  <c:v>Приморский край</c:v>
                </c:pt>
                <c:pt idx="4">
                  <c:v>Сахалинская область</c:v>
                </c:pt>
                <c:pt idx="5">
                  <c:v>Забайкальский край</c:v>
                </c:pt>
                <c:pt idx="6">
                  <c:v>Чукотский автономный округ</c:v>
                </c:pt>
                <c:pt idx="7">
                  <c:v>Хабаровский край</c:v>
                </c:pt>
                <c:pt idx="8">
                  <c:v>Магаданская область</c:v>
                </c:pt>
                <c:pt idx="9">
                  <c:v>Камчатский край</c:v>
                </c:pt>
                <c:pt idx="10">
                  <c:v>Республика Бурятия</c:v>
                </c:pt>
              </c:strCache>
            </c:strRef>
          </c:cat>
          <c:val>
            <c:numRef>
              <c:f>ДОБЫЧА!$B$2:$B$12</c:f>
              <c:numCache>
                <c:formatCode>General</c:formatCode>
                <c:ptCount val="11"/>
                <c:pt idx="0">
                  <c:v>91</c:v>
                </c:pt>
                <c:pt idx="1">
                  <c:v>94.7</c:v>
                </c:pt>
                <c:pt idx="2">
                  <c:v>95.8</c:v>
                </c:pt>
                <c:pt idx="3">
                  <c:v>96</c:v>
                </c:pt>
                <c:pt idx="4">
                  <c:v>96.2</c:v>
                </c:pt>
                <c:pt idx="5">
                  <c:v>96.5</c:v>
                </c:pt>
                <c:pt idx="6">
                  <c:v>98.1</c:v>
                </c:pt>
                <c:pt idx="7">
                  <c:v>100.6</c:v>
                </c:pt>
                <c:pt idx="8">
                  <c:v>103.8</c:v>
                </c:pt>
                <c:pt idx="9">
                  <c:v>109.2</c:v>
                </c:pt>
                <c:pt idx="10">
                  <c:v>115.7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axId val="250043008"/>
        <c:axId val="250065280"/>
      </c:barChart>
      <c:catAx>
        <c:axId val="2500430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0065280"/>
        <c:crosses val="autoZero"/>
        <c:auto val="1"/>
        <c:lblAlgn val="ctr"/>
        <c:lblOffset val="800"/>
        <c:noMultiLvlLbl val="0"/>
      </c:catAx>
      <c:valAx>
        <c:axId val="250065280"/>
        <c:scaling>
          <c:orientation val="minMax"/>
          <c:max val="150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0043008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03622512331933"/>
          <c:y val="1.5892378335531965E-2"/>
          <c:w val="0.54859053897299348"/>
          <c:h val="0.925325242970357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ОБРАБАТ!$A$2:$A$12</c:f>
              <c:strCache>
                <c:ptCount val="11"/>
                <c:pt idx="0">
                  <c:v>Приморский край</c:v>
                </c:pt>
                <c:pt idx="1">
                  <c:v>Чукотский автономный округ</c:v>
                </c:pt>
                <c:pt idx="2">
                  <c:v>Республика Саха (Якутия)</c:v>
                </c:pt>
                <c:pt idx="3">
                  <c:v>Камчатский край</c:v>
                </c:pt>
                <c:pt idx="4">
                  <c:v>Амурская область</c:v>
                </c:pt>
                <c:pt idx="5">
                  <c:v>Хабаровский край</c:v>
                </c:pt>
                <c:pt idx="6">
                  <c:v>Еврейская автономная область</c:v>
                </c:pt>
                <c:pt idx="7">
                  <c:v>Сахалинская область</c:v>
                </c:pt>
                <c:pt idx="8">
                  <c:v>Забайкальский край</c:v>
                </c:pt>
                <c:pt idx="9">
                  <c:v>Республика Бурятия</c:v>
                </c:pt>
                <c:pt idx="10">
                  <c:v>Магаданская область</c:v>
                </c:pt>
              </c:strCache>
            </c:strRef>
          </c:cat>
          <c:val>
            <c:numRef>
              <c:f>ОБРАБАТ!$B$2:$B$12</c:f>
              <c:numCache>
                <c:formatCode>General</c:formatCode>
                <c:ptCount val="11"/>
                <c:pt idx="0">
                  <c:v>71.7</c:v>
                </c:pt>
                <c:pt idx="1">
                  <c:v>86.2</c:v>
                </c:pt>
                <c:pt idx="2">
                  <c:v>87.9</c:v>
                </c:pt>
                <c:pt idx="3">
                  <c:v>90.9</c:v>
                </c:pt>
                <c:pt idx="4">
                  <c:v>92.2</c:v>
                </c:pt>
                <c:pt idx="5">
                  <c:v>98.2</c:v>
                </c:pt>
                <c:pt idx="6">
                  <c:v>98.4</c:v>
                </c:pt>
                <c:pt idx="7">
                  <c:v>103.3</c:v>
                </c:pt>
                <c:pt idx="8">
                  <c:v>106.1</c:v>
                </c:pt>
                <c:pt idx="9">
                  <c:v>106.8</c:v>
                </c:pt>
                <c:pt idx="10">
                  <c:v>139.69999999999999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248310016"/>
        <c:axId val="248324096"/>
      </c:barChart>
      <c:catAx>
        <c:axId val="2483100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8324096"/>
        <c:crosses val="autoZero"/>
        <c:auto val="1"/>
        <c:lblAlgn val="ctr"/>
        <c:lblOffset val="800"/>
        <c:noMultiLvlLbl val="0"/>
      </c:catAx>
      <c:valAx>
        <c:axId val="24832409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83100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74071114021968"/>
          <c:y val="2.8856717162498959E-2"/>
          <c:w val="0.52291360124854669"/>
          <c:h val="0.866843249402308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  <a:scene3d>
              <a:camera prst="orthographicFront"/>
              <a:lightRig rig="threePt" dir="t"/>
            </a:scene3d>
            <a:sp3d>
              <a:bevelT w="0" h="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0" h="0" prst="coolSlant"/>
              </a:sp3d>
            </c:spPr>
          </c:dPt>
          <c:dLbls>
            <c:numFmt formatCode="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ЭЛЕКТРОЭ!$A$2:$A$12</c:f>
              <c:strCache>
                <c:ptCount val="11"/>
                <c:pt idx="0">
                  <c:v>Республика Бурятия</c:v>
                </c:pt>
                <c:pt idx="1">
                  <c:v>Приморский край</c:v>
                </c:pt>
                <c:pt idx="2">
                  <c:v>Еврейская автономная область</c:v>
                </c:pt>
                <c:pt idx="3">
                  <c:v>Республика Саха (Якутия)</c:v>
                </c:pt>
                <c:pt idx="4">
                  <c:v>Хабаровский край</c:v>
                </c:pt>
                <c:pt idx="5">
                  <c:v>Забайкальский край</c:v>
                </c:pt>
                <c:pt idx="6">
                  <c:v>Камчатский край</c:v>
                </c:pt>
                <c:pt idx="7">
                  <c:v>Чукотский автономный округ</c:v>
                </c:pt>
                <c:pt idx="8">
                  <c:v>Магаданская область</c:v>
                </c:pt>
                <c:pt idx="9">
                  <c:v>Сахалинская область</c:v>
                </c:pt>
                <c:pt idx="10">
                  <c:v>Амурская область</c:v>
                </c:pt>
              </c:strCache>
            </c:strRef>
          </c:cat>
          <c:val>
            <c:numRef>
              <c:f>ЭЛЕКТРОЭ!$B$2:$B$12</c:f>
              <c:numCache>
                <c:formatCode>General</c:formatCode>
                <c:ptCount val="11"/>
                <c:pt idx="0">
                  <c:v>91.7</c:v>
                </c:pt>
                <c:pt idx="1">
                  <c:v>96.5</c:v>
                </c:pt>
                <c:pt idx="2">
                  <c:v>96.5</c:v>
                </c:pt>
                <c:pt idx="3">
                  <c:v>97.8</c:v>
                </c:pt>
                <c:pt idx="4">
                  <c:v>98.2</c:v>
                </c:pt>
                <c:pt idx="5">
                  <c:v>98.5</c:v>
                </c:pt>
                <c:pt idx="6">
                  <c:v>99.3</c:v>
                </c:pt>
                <c:pt idx="7">
                  <c:v>99.3</c:v>
                </c:pt>
                <c:pt idx="8">
                  <c:v>101.7</c:v>
                </c:pt>
                <c:pt idx="9">
                  <c:v>102.3</c:v>
                </c:pt>
                <c:pt idx="10">
                  <c:v>105.4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250605952"/>
        <c:axId val="250607488"/>
      </c:barChart>
      <c:catAx>
        <c:axId val="2506059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0607488"/>
        <c:crosses val="autoZero"/>
        <c:auto val="1"/>
        <c:lblAlgn val="ctr"/>
        <c:lblOffset val="800"/>
        <c:noMultiLvlLbl val="0"/>
      </c:catAx>
      <c:valAx>
        <c:axId val="25060748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0605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49.pn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Relationship Id="rId6" Type="http://schemas.openxmlformats.org/officeDocument/2006/relationships/image" Target="../media/image55.png"/><Relationship Id="rId11" Type="http://schemas.openxmlformats.org/officeDocument/2006/relationships/image" Target="../media/image51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drawing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1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image" Target="../media/image60.png"/><Relationship Id="rId6" Type="http://schemas.openxmlformats.org/officeDocument/2006/relationships/image" Target="../media/image52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drawing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image" Target="../media/image61.png"/><Relationship Id="rId6" Type="http://schemas.openxmlformats.org/officeDocument/2006/relationships/image" Target="../media/image56.png"/><Relationship Id="rId11" Type="http://schemas.openxmlformats.org/officeDocument/2006/relationships/image" Target="../media/image51.png"/><Relationship Id="rId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drawing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image" Target="../media/image59.png"/><Relationship Id="rId6" Type="http://schemas.openxmlformats.org/officeDocument/2006/relationships/image" Target="../media/image52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0.91361</cdr:x>
      <cdr:y>0.40762</cdr:y>
    </cdr:from>
    <cdr:to>
      <cdr:x>0.95952</cdr:x>
      <cdr:y>0.49577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artisticPhotocopy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10075" y="1940881"/>
          <a:ext cx="397491" cy="41972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0.36144</cdr:x>
      <cdr:y>0.02936</cdr:y>
    </cdr:from>
    <cdr:to>
      <cdr:x>0.40332</cdr:x>
      <cdr:y>0.09053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7824" y="128875"/>
          <a:ext cx="218702" cy="26845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0.36298</cdr:x>
      <cdr:y>0.19539</cdr:y>
    </cdr:from>
    <cdr:to>
      <cdr:x>0.40447</cdr:x>
      <cdr:y>0.25748</cdr:y>
    </cdr:to>
    <cdr:pic>
      <cdr:nvPicPr>
        <cdr:cNvPr id="3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95843" y="857530"/>
          <a:ext cx="216686" cy="2724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0.36152</cdr:x>
      <cdr:y>0.27451</cdr:y>
    </cdr:from>
    <cdr:to>
      <cdr:x>0.40466</cdr:x>
      <cdr:y>0.34043</cdr:y>
    </cdr:to>
    <cdr:pic>
      <cdr:nvPicPr>
        <cdr:cNvPr id="4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8193" y="1204790"/>
          <a:ext cx="225344" cy="28929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0.35966</cdr:x>
      <cdr:y>0.3586</cdr:y>
    </cdr:from>
    <cdr:to>
      <cdr:x>0.40329</cdr:x>
      <cdr:y>0.42404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8481" y="1573848"/>
          <a:ext cx="227922" cy="28718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0.35769</cdr:x>
      <cdr:y>0.44284</cdr:y>
    </cdr:from>
    <cdr:to>
      <cdr:x>0.40329</cdr:x>
      <cdr:y>0.50743</cdr:y>
    </cdr:to>
    <cdr:pic>
      <cdr:nvPicPr>
        <cdr:cNvPr id="6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8193" y="1943528"/>
          <a:ext cx="238211" cy="28347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0.35945</cdr:x>
      <cdr:y>0.67833</cdr:y>
    </cdr:from>
    <cdr:to>
      <cdr:x>0.40399</cdr:x>
      <cdr:y>0.7381</cdr:y>
    </cdr:to>
    <cdr:pic>
      <cdr:nvPicPr>
        <cdr:cNvPr id="7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7384" y="2977084"/>
          <a:ext cx="232657" cy="26232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0.35934</cdr:x>
      <cdr:y>0.5227</cdr:y>
    </cdr:from>
    <cdr:to>
      <cdr:x>0.40379</cdr:x>
      <cdr:y>0.58042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6819" y="2294026"/>
          <a:ext cx="232167" cy="2533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0.36235</cdr:x>
      <cdr:y>0.83659</cdr:y>
    </cdr:from>
    <cdr:to>
      <cdr:x>0.40408</cdr:x>
      <cdr:y>0.89691</cdr:y>
    </cdr:to>
    <cdr:pic>
      <cdr:nvPicPr>
        <cdr:cNvPr id="9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92544" y="3671650"/>
          <a:ext cx="217968" cy="2647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0.35859</cdr:x>
      <cdr:y>0.75467</cdr:y>
    </cdr:from>
    <cdr:to>
      <cdr:x>0.40388</cdr:x>
      <cdr:y>0.80858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2916" y="3312126"/>
          <a:ext cx="236566" cy="2365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0.35939</cdr:x>
      <cdr:y>0.10557</cdr:y>
    </cdr:from>
    <cdr:to>
      <cdr:x>0.40301</cdr:x>
      <cdr:y>0.17046</cdr:y>
    </cdr:to>
    <cdr:pic>
      <cdr:nvPicPr>
        <cdr:cNvPr id="11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7092" y="463334"/>
          <a:ext cx="227818" cy="28477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0.35956</cdr:x>
      <cdr:y>0.60367</cdr:y>
    </cdr:from>
    <cdr:to>
      <cdr:x>0.40466</cdr:x>
      <cdr:y>0.66942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7983" y="2649416"/>
          <a:ext cx="235554" cy="2885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0.3553</cdr:x>
      <cdr:y>0.10605</cdr:y>
    </cdr:from>
    <cdr:to>
      <cdr:x>0.39668</cdr:x>
      <cdr:y>0.16584</cdr:y>
    </cdr:to>
    <cdr:pic>
      <cdr:nvPicPr>
        <cdr:cNvPr id="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8239" y="476146"/>
          <a:ext cx="218702" cy="26845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0.35327</cdr:x>
      <cdr:y>0.61006</cdr:y>
    </cdr:from>
    <cdr:to>
      <cdr:x>0.39637</cdr:x>
      <cdr:y>0.67348</cdr:y>
    </cdr:to>
    <cdr:pic>
      <cdr:nvPicPr>
        <cdr:cNvPr id="3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7507" y="2739123"/>
          <a:ext cx="227818" cy="28477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0.35519</cdr:x>
      <cdr:y>0.02592</cdr:y>
    </cdr:from>
    <cdr:to>
      <cdr:x>0.39618</cdr:x>
      <cdr:y>0.08661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7632" y="116390"/>
          <a:ext cx="216686" cy="2724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0.35211</cdr:x>
      <cdr:y>0.44182</cdr:y>
    </cdr:from>
    <cdr:to>
      <cdr:x>0.39474</cdr:x>
      <cdr:y>0.50626</cdr:y>
    </cdr:to>
    <cdr:pic>
      <cdr:nvPicPr>
        <cdr:cNvPr id="5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1355" y="1983772"/>
          <a:ext cx="225344" cy="28929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0.35191</cdr:x>
      <cdr:y>0.7835</cdr:y>
    </cdr:from>
    <cdr:to>
      <cdr:x>0.39502</cdr:x>
      <cdr:y>0.84746</cdr:y>
    </cdr:to>
    <cdr:pic>
      <cdr:nvPicPr>
        <cdr:cNvPr id="6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0269" y="3517857"/>
          <a:ext cx="227922" cy="28718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0.34996</cdr:x>
      <cdr:y>0.20644</cdr:y>
    </cdr:from>
    <cdr:to>
      <cdr:x>0.39502</cdr:x>
      <cdr:y>0.26958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49982" y="926927"/>
          <a:ext cx="238211" cy="28347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0.35159</cdr:x>
      <cdr:y>0.27781</cdr:y>
    </cdr:from>
    <cdr:to>
      <cdr:x>0.39551</cdr:x>
      <cdr:y>0.33423</cdr:y>
    </cdr:to>
    <cdr:pic>
      <cdr:nvPicPr>
        <cdr:cNvPr id="8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8607" y="1247341"/>
          <a:ext cx="232167" cy="2533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0.35181</cdr:x>
      <cdr:y>0.86845</cdr:y>
    </cdr:from>
    <cdr:to>
      <cdr:x>0.39637</cdr:x>
      <cdr:y>0.93271</cdr:y>
    </cdr:to>
    <cdr:pic>
      <cdr:nvPicPr>
        <cdr:cNvPr id="9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9771" y="3899288"/>
          <a:ext cx="235554" cy="2885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0.35333</cdr:x>
      <cdr:y>0.36519</cdr:y>
    </cdr:from>
    <cdr:to>
      <cdr:x>0.39734</cdr:x>
      <cdr:y>0.42362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67799" y="1639690"/>
          <a:ext cx="232657" cy="26232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0.35065</cdr:x>
      <cdr:y>0.70144</cdr:y>
    </cdr:from>
    <cdr:to>
      <cdr:x>0.3954</cdr:x>
      <cdr:y>0.75413</cdr:y>
    </cdr:to>
    <cdr:pic>
      <cdr:nvPicPr>
        <cdr:cNvPr id="11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53635" y="3149430"/>
          <a:ext cx="236566" cy="2365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0.3562</cdr:x>
      <cdr:y>0.52913</cdr:y>
    </cdr:from>
    <cdr:to>
      <cdr:x>0.39743</cdr:x>
      <cdr:y>0.58809</cdr:y>
    </cdr:to>
    <cdr:pic>
      <cdr:nvPicPr>
        <cdr:cNvPr id="1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82959" y="2375750"/>
          <a:ext cx="217968" cy="2647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0.39384</cdr:x>
      <cdr:y>0.19712</cdr:y>
    </cdr:from>
    <cdr:to>
      <cdr:x>0.43675</cdr:x>
      <cdr:y>0.25577</cdr:y>
    </cdr:to>
    <cdr:pic>
      <cdr:nvPicPr>
        <cdr:cNvPr id="2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8816" y="915821"/>
          <a:ext cx="216686" cy="2724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0.39396</cdr:x>
      <cdr:y>0.82855</cdr:y>
    </cdr:from>
    <cdr:to>
      <cdr:x>0.43727</cdr:x>
      <cdr:y>0.88633</cdr:y>
    </cdr:to>
    <cdr:pic>
      <cdr:nvPicPr>
        <cdr:cNvPr id="3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9424" y="3849356"/>
          <a:ext cx="218702" cy="26845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0.39007</cdr:x>
      <cdr:y>0.43203</cdr:y>
    </cdr:from>
    <cdr:to>
      <cdr:x>0.43725</cdr:x>
      <cdr:y>0.49304</cdr:y>
    </cdr:to>
    <cdr:pic>
      <cdr:nvPicPr>
        <cdr:cNvPr id="4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9793" y="2007175"/>
          <a:ext cx="238211" cy="28347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0.39349</cdr:x>
      <cdr:y>0.12294</cdr:y>
    </cdr:from>
    <cdr:to>
      <cdr:x>0.43947</cdr:x>
      <cdr:y>0.17747</cdr:y>
    </cdr:to>
    <cdr:pic>
      <cdr:nvPicPr>
        <cdr:cNvPr id="5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87045" y="571162"/>
          <a:ext cx="232167" cy="2533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0.39189</cdr:x>
      <cdr:y>0.66831</cdr:y>
    </cdr:from>
    <cdr:to>
      <cdr:x>0.43797</cdr:x>
      <cdr:y>0.72477</cdr:y>
    </cdr:to>
    <cdr:pic>
      <cdr:nvPicPr>
        <cdr:cNvPr id="6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8983" y="3104892"/>
          <a:ext cx="232657" cy="26232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0.39062</cdr:x>
      <cdr:y>0.5151</cdr:y>
    </cdr:from>
    <cdr:to>
      <cdr:x>0.43524</cdr:x>
      <cdr:y>0.57737</cdr:y>
    </cdr:to>
    <cdr:pic>
      <cdr:nvPicPr>
        <cdr:cNvPr id="7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2540" y="2393133"/>
          <a:ext cx="225344" cy="28929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0.39486</cdr:x>
      <cdr:y>0.03551</cdr:y>
    </cdr:from>
    <cdr:to>
      <cdr:x>0.43803</cdr:x>
      <cdr:y>0.0925</cdr:y>
    </cdr:to>
    <cdr:pic>
      <cdr:nvPicPr>
        <cdr:cNvPr id="8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93983" y="164992"/>
          <a:ext cx="217968" cy="2647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0.39013</cdr:x>
      <cdr:y>0.34612</cdr:y>
    </cdr:from>
    <cdr:to>
      <cdr:x>0.43524</cdr:x>
      <cdr:y>0.40741</cdr:y>
    </cdr:to>
    <cdr:pic>
      <cdr:nvPicPr>
        <cdr:cNvPr id="9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0065" y="1608030"/>
          <a:ext cx="227818" cy="28477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0.38738</cdr:x>
      <cdr:y>0.59656</cdr:y>
    </cdr:from>
    <cdr:to>
      <cdr:x>0.43423</cdr:x>
      <cdr:y>0.64748</cdr:y>
    </cdr:to>
    <cdr:pic>
      <cdr:nvPicPr>
        <cdr:cNvPr id="10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6193" y="2771574"/>
          <a:ext cx="236566" cy="2365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0.3904</cdr:x>
      <cdr:y>0.27288</cdr:y>
    </cdr:from>
    <cdr:to>
      <cdr:x>0.43554</cdr:x>
      <cdr:y>0.33469</cdr:y>
    </cdr:to>
    <cdr:pic>
      <cdr:nvPicPr>
        <cdr:cNvPr id="11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1454" y="1267779"/>
          <a:ext cx="227922" cy="28718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0.3903</cdr:x>
      <cdr:y>0.75056</cdr:y>
    </cdr:from>
    <cdr:to>
      <cdr:x>0.43695</cdr:x>
      <cdr:y>0.81267</cdr:y>
    </cdr:to>
    <cdr:pic>
      <cdr:nvPicPr>
        <cdr:cNvPr id="12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0956" y="3487047"/>
          <a:ext cx="235554" cy="2885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0.39123</cdr:x>
      <cdr:y>0.52652</cdr:y>
    </cdr:from>
    <cdr:to>
      <cdr:x>0.43467</cdr:x>
      <cdr:y>0.58623</cdr:y>
    </cdr:to>
    <cdr:pic>
      <cdr:nvPicPr>
        <cdr:cNvPr id="2" name="Picture 11" descr="C:\Users\user\Documents\РАБОТА УДАЛЕНКА\ИПП\греб\Amurskaja_obl_coa_2008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3180" y="2334216"/>
          <a:ext cx="217968" cy="26473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0.3884</cdr:x>
      <cdr:y>0.69501</cdr:y>
    </cdr:from>
    <cdr:to>
      <cdr:x>0.43467</cdr:x>
      <cdr:y>0.75216</cdr:y>
    </cdr:to>
    <cdr:pic>
      <cdr:nvPicPr>
        <cdr:cNvPr id="3" name="Picture 9" descr="C:\Users\user\Documents\РАБОТА УДАЛЕНКА\ИПП\греб\800px-Sakhalin_Oblast_Coat_of_Arms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8981" y="3081199"/>
          <a:ext cx="232167" cy="2533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0.39149</cdr:x>
      <cdr:y>0.36506</cdr:y>
    </cdr:from>
    <cdr:to>
      <cdr:x>0.43467</cdr:x>
      <cdr:y>0.42652</cdr:y>
    </cdr:to>
    <cdr:pic>
      <cdr:nvPicPr>
        <cdr:cNvPr id="4" name="Picture 13" descr="C:\Users\user\Documents\РАБОТА УДАЛЕНКА\ИПП\греб\магаданская обл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64462" y="1618410"/>
          <a:ext cx="216686" cy="27248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0.38925</cdr:x>
      <cdr:y>0.61076</cdr:y>
    </cdr:from>
    <cdr:to>
      <cdr:x>0.43467</cdr:x>
      <cdr:y>0.67554</cdr:y>
    </cdr:to>
    <cdr:pic>
      <cdr:nvPicPr>
        <cdr:cNvPr id="5" name="Picture 5" descr="C:\Users\user\Documents\РАБОТА УДАЛЕНКА\ИПП\греб\800px-Coat_of_Arms_of_Chukotka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3226" y="2707714"/>
          <a:ext cx="227922" cy="28718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0.38927</cdr:x>
      <cdr:y>0.77047</cdr:y>
    </cdr:from>
    <cdr:to>
      <cdr:x>0.43467</cdr:x>
      <cdr:y>0.8347</cdr:y>
    </cdr:to>
    <cdr:pic>
      <cdr:nvPicPr>
        <cdr:cNvPr id="6" name="Picture 6" descr="C:\Users\user\Documents\РАБОТА УДАЛЕНКА\ИПП\греб\800px-Coat_of_Arms_of_Kamchatka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3330" y="3415732"/>
          <a:ext cx="227818" cy="28477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0.3872</cdr:x>
      <cdr:y>0.85921</cdr:y>
    </cdr:from>
    <cdr:to>
      <cdr:x>0.43467</cdr:x>
      <cdr:y>0.92315</cdr:y>
    </cdr:to>
    <cdr:pic>
      <cdr:nvPicPr>
        <cdr:cNvPr id="7" name="Picture 3" descr="C:\Users\user\Documents\РАБОТА УДАЛЕНКА\ИПП\греб\200px-Coat_of_arms_of_Zabaykal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2937" y="3809136"/>
          <a:ext cx="238211" cy="28347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0.38976</cdr:x>
      <cdr:y>0.44994</cdr:y>
    </cdr:from>
    <cdr:to>
      <cdr:x>0.43467</cdr:x>
      <cdr:y>0.51519</cdr:y>
    </cdr:to>
    <cdr:pic>
      <cdr:nvPicPr>
        <cdr:cNvPr id="8" name="Picture 8" descr="C:\Users\user\Documents\РАБОТА УДАЛЕНКА\ИПП\греб\800px-Khabarovsk_kray_CO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55804" y="1994722"/>
          <a:ext cx="225344" cy="28929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0.38752</cdr:x>
      <cdr:y>0.19935</cdr:y>
    </cdr:from>
    <cdr:to>
      <cdr:x>0.43467</cdr:x>
      <cdr:y>0.25271</cdr:y>
    </cdr:to>
    <cdr:pic>
      <cdr:nvPicPr>
        <cdr:cNvPr id="9" name="Picture 10" descr="C:\Users\user\Documents\РАБОТА УДАЛЕНКА\ИПП\греб\1024px-Coat_of_Arms_of_Sakha_(Yakutia)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4582" y="883791"/>
          <a:ext cx="236566" cy="2365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0.3883</cdr:x>
      <cdr:y>0.27861</cdr:y>
    </cdr:from>
    <cdr:to>
      <cdr:x>0.43467</cdr:x>
      <cdr:y>0.33778</cdr:y>
    </cdr:to>
    <cdr:pic>
      <cdr:nvPicPr>
        <cdr:cNvPr id="10" name="Picture 7" descr="C:\Users\user\Documents\РАБОТА УДАЛЕНКА\ИПП\греб\800px-Coat_of_arms_of_the_Jewish_Autonomous_Oblast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8491" y="1235181"/>
          <a:ext cx="232657" cy="26232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0.38773</cdr:x>
      <cdr:y>0.1139</cdr:y>
    </cdr:from>
    <cdr:to>
      <cdr:x>0.43467</cdr:x>
      <cdr:y>0.17898</cdr:y>
    </cdr:to>
    <cdr:pic>
      <cdr:nvPicPr>
        <cdr:cNvPr id="11" name="Picture 2" descr="C:\Users\user\Documents\РАБОТА УДАЛЕНКА\ИПП\греб\200px-Coat_of_arms_of_Primorsky_Krai.svg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5594" y="504935"/>
          <a:ext cx="235554" cy="2885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0.38804</cdr:x>
      <cdr:y>0.02947</cdr:y>
    </cdr:from>
    <cdr:to>
      <cdr:x>0.43163</cdr:x>
      <cdr:y>0.09003</cdr:y>
    </cdr:to>
    <cdr:pic>
      <cdr:nvPicPr>
        <cdr:cNvPr id="12" name="Picture 12" descr="C:\Users\user\Documents\РАБОТА УДАЛЕНКА\ИПП\греб\бурятия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47174" y="130654"/>
          <a:ext cx="218702" cy="26845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999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openxmlformats.org/officeDocument/2006/relationships/chart" Target="../charts/chart4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microsoft.com/office/2007/relationships/hdphoto" Target="../media/hdphoto8.wdp"/><Relationship Id="rId26" Type="http://schemas.microsoft.com/office/2007/relationships/hdphoto" Target="../media/hdphoto10.wdp"/><Relationship Id="rId3" Type="http://schemas.openxmlformats.org/officeDocument/2006/relationships/image" Target="../media/image24.png"/><Relationship Id="rId21" Type="http://schemas.openxmlformats.org/officeDocument/2006/relationships/image" Target="../media/image38.png"/><Relationship Id="rId34" Type="http://schemas.openxmlformats.org/officeDocument/2006/relationships/image" Target="../media/image47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5" Type="http://schemas.openxmlformats.org/officeDocument/2006/relationships/image" Target="../media/image41.png"/><Relationship Id="rId33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microsoft.com/office/2007/relationships/hdphoto" Target="../media/hdphoto7.wdp"/><Relationship Id="rId20" Type="http://schemas.openxmlformats.org/officeDocument/2006/relationships/image" Target="../media/image3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microsoft.com/office/2007/relationships/hdphoto" Target="../media/hdphoto6.wdp"/><Relationship Id="rId24" Type="http://schemas.openxmlformats.org/officeDocument/2006/relationships/image" Target="../media/image40.png"/><Relationship Id="rId32" Type="http://schemas.microsoft.com/office/2007/relationships/hdphoto" Target="../media/hdphoto12.wdp"/><Relationship Id="rId37" Type="http://schemas.openxmlformats.org/officeDocument/2006/relationships/image" Target="../media/image50.png"/><Relationship Id="rId5" Type="http://schemas.microsoft.com/office/2007/relationships/hdphoto" Target="../media/hdphoto3.wdp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36" Type="http://schemas.openxmlformats.org/officeDocument/2006/relationships/chart" Target="../charts/chart5.xml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31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microsoft.com/office/2007/relationships/hdphoto" Target="../media/hdphoto9.wdp"/><Relationship Id="rId27" Type="http://schemas.openxmlformats.org/officeDocument/2006/relationships/image" Target="../media/image42.png"/><Relationship Id="rId30" Type="http://schemas.microsoft.com/office/2007/relationships/hdphoto" Target="../media/hdphoto11.wdp"/><Relationship Id="rId35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chart" Target="../charts/chart6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6138" y="3632461"/>
            <a:ext cx="7995862" cy="14219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spc="-50" dirty="0"/>
              <a:t>ОПЕРАТИВНЫЕ </a:t>
            </a:r>
            <a:r>
              <a:rPr lang="ru-RU" sz="3200" spc="-60" dirty="0"/>
              <a:t>ДАННЫЕ</a:t>
            </a:r>
          </a:p>
          <a:p>
            <a:pPr>
              <a:spcBef>
                <a:spcPts val="0"/>
              </a:spcBef>
            </a:pPr>
            <a:r>
              <a:rPr lang="ru-RU" sz="3200" spc="-60" dirty="0"/>
              <a:t>ПО ИНДЕКСУ ПРОМЫШЛЕННОГО ПРОИЗВОДСТВА</a:t>
            </a:r>
            <a:endParaRPr lang="ru-RU" sz="32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417130"/>
            <a:ext cx="3239596" cy="345223"/>
          </a:xfrm>
        </p:spPr>
        <p:txBody>
          <a:bodyPr/>
          <a:lstStyle/>
          <a:p>
            <a:r>
              <a:rPr lang="ru-RU" sz="2400" dirty="0">
                <a:solidFill>
                  <a:srgbClr val="E1002B"/>
                </a:solidFill>
              </a:rPr>
              <a:t>за </a:t>
            </a:r>
            <a:r>
              <a:rPr lang="ru-RU" sz="2400" dirty="0" smtClean="0">
                <a:solidFill>
                  <a:srgbClr val="E1002B"/>
                </a:solidFill>
              </a:rPr>
              <a:t>декабрь </a:t>
            </a:r>
            <a:r>
              <a:rPr lang="ru-RU" sz="2400" dirty="0">
                <a:solidFill>
                  <a:srgbClr val="E1002B"/>
                </a:solidFill>
              </a:rPr>
              <a:t>2020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8309" y="2286000"/>
            <a:ext cx="2786332" cy="62110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C00000">
                  <a:lumMod val="81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Федеральной службы государственной статистики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Республике Саха (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Якутия)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3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489696"/>
            <a:ext cx="10558342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ОБЕСПЕЧЕНИЮ </a:t>
            </a:r>
            <a:r>
              <a:rPr lang="ru-RU" sz="2000" b="1" spc="-80" dirty="0"/>
              <a:t>ЭЛЕКТРИЧЕСКОЙ ЭНЕРГИЕЙ, </a:t>
            </a:r>
            <a:endParaRPr lang="ru-RU" sz="2000" b="1" spc="-80" dirty="0" smtClean="0"/>
          </a:p>
          <a:p>
            <a:pPr>
              <a:spcBef>
                <a:spcPts val="0"/>
              </a:spcBef>
            </a:pPr>
            <a:r>
              <a:rPr lang="ru-RU" sz="2000" b="1" spc="-80" dirty="0" smtClean="0"/>
              <a:t>ГАЗОМ </a:t>
            </a:r>
            <a:r>
              <a:rPr lang="ru-RU" sz="2000" b="1" spc="-80" dirty="0"/>
              <a:t>И </a:t>
            </a:r>
            <a:r>
              <a:rPr lang="ru-RU" sz="2000" b="1" spc="-80" dirty="0" smtClean="0"/>
              <a:t>ПАРОМ; КОНДИЦИОНИРОВАНИЮ ВОЗДУХА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944181" y="2378833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97,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621383" y="317398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ЯНВАРЬ-ДЕКАБРЬ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ЯНВАРЮ-ДЕКАБРЮ 2019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944181" y="3744809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99,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725072" y="4514250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988698"/>
              </p:ext>
            </p:extLst>
          </p:nvPr>
        </p:nvGraphicFramePr>
        <p:xfrm>
          <a:off x="164755" y="2024228"/>
          <a:ext cx="5049795" cy="4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2104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2104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082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943" y="6355682"/>
            <a:ext cx="42816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11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270735" y="1755466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216479" y="489696"/>
            <a:ext cx="10810499" cy="10725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</a:t>
            </a:r>
            <a:r>
              <a:rPr lang="ru-RU" sz="2000" b="1" spc="-80" dirty="0" smtClean="0"/>
              <a:t>ВОДОСНАБЖЕНИЮ, ВОДООТВЕДЕНИЮ, ОРГАНИЗАЦИИ СБОРА И УТИЛИЗАЦИИ ОТХОДОВ, ДЕЯТЕЛЬНОСТИ ПО ЛИКВИДАЦИИ ЗАГРЯЗНЕНИЙ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13557" y="248592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96,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357770" y="327284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451386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ЯНВАРЬ-ДЕКАБРЬ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ЯНВАРЮ-ДЕКАБРЮ 2019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528202" y="3844592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  <a:r>
              <a:rPr lang="ru-RU" sz="4400" b="1" spc="-30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44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2000" b="1" spc="-30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1%</a:t>
            </a:r>
            <a:endParaRPr lang="ru-RU" sz="2000" spc="-30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43840" y="4588391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07" name="Овал 106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003" y="793538"/>
              <a:ext cx="540676" cy="540000"/>
            </a:xfrm>
            <a:prstGeom prst="rect">
              <a:avLst/>
            </a:prstGeom>
          </p:spPr>
        </p:pic>
      </p:grpSp>
      <p:graphicFrame>
        <p:nvGraphicFramePr>
          <p:cNvPr id="114" name="Диаграмма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024367"/>
              </p:ext>
            </p:extLst>
          </p:nvPr>
        </p:nvGraphicFramePr>
        <p:xfrm>
          <a:off x="270735" y="2077156"/>
          <a:ext cx="5017957" cy="44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" name="Группа 108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110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10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2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94704" y="358066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12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401" y="2358052"/>
            <a:ext cx="1105300" cy="1103918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281475" y="555812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264404" y="6285208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месяцу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36057" y="6307035"/>
            <a:ext cx="516677" cy="170846"/>
            <a:chOff x="3753166" y="6493433"/>
            <a:chExt cx="516677" cy="170846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 flipV="1">
              <a:off x="3753166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V="1">
              <a:off x="408267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 flipV="1">
              <a:off x="3922027" y="6493433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рямоугольник 115"/>
          <p:cNvSpPr/>
          <p:nvPr/>
        </p:nvSpPr>
        <p:spPr>
          <a:xfrm>
            <a:off x="8552734" y="6289023"/>
            <a:ext cx="2816026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</a:t>
            </a:r>
            <a:endParaRPr lang="ru-RU" sz="1100" b="1" spc="-4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19795" y="6209781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577183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341725"/>
            <a:ext cx="1078694" cy="108000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837426" y="2614413"/>
            <a:ext cx="15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103,</a:t>
            </a: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93880" y="4529984"/>
            <a:ext cx="186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106,</a:t>
            </a: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689847" y="5651621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052696" y="4071615"/>
            <a:ext cx="110460" cy="2776256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7905752" y="4057649"/>
            <a:ext cx="200026" cy="280987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7655409" y="5635146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0608143" y="4317532"/>
            <a:ext cx="171451" cy="2299633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0284655" y="564338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0843" y="3754000"/>
            <a:ext cx="2486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предыдущему месяцу 2020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декабрь 2020 </a:t>
            </a:r>
            <a:r>
              <a:rPr lang="ru-RU" sz="1600" dirty="0"/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 flipV="1">
            <a:off x="1602607" y="2947518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 flipV="1">
            <a:off x="1583448" y="4853149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9614" y="6355682"/>
            <a:ext cx="44449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3</a:t>
            </a:fld>
            <a:endParaRPr lang="ru-RU" dirty="0"/>
          </a:p>
        </p:txBody>
      </p:sp>
      <p:grpSp>
        <p:nvGrpSpPr>
          <p:cNvPr id="4" name="Группа 26"/>
          <p:cNvGrpSpPr/>
          <p:nvPr/>
        </p:nvGrpSpPr>
        <p:grpSpPr>
          <a:xfrm>
            <a:off x="2012808" y="180184"/>
            <a:ext cx="9830567" cy="589253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166" y="665989"/>
            <a:ext cx="8572949" cy="540001"/>
          </a:xfrm>
        </p:spPr>
        <p:txBody>
          <a:bodyPr>
            <a:noAutofit/>
          </a:bodyPr>
          <a:lstStyle/>
          <a:p>
            <a:r>
              <a:rPr lang="ru-RU" sz="2600" dirty="0"/>
              <a:t>ИНДЕКС ПРОМЫШЛЕННОГО ПРОИЗВОДСТВА</a:t>
            </a:r>
          </a:p>
        </p:txBody>
      </p:sp>
      <p:grpSp>
        <p:nvGrpSpPr>
          <p:cNvPr id="8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286466" y="435502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90843" y="1734522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876" y="3091219"/>
            <a:ext cx="1105300" cy="1103918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6628664" y="6293446"/>
            <a:ext cx="3321935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предыдущего года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5"/>
          <p:cNvGrpSpPr/>
          <p:nvPr/>
        </p:nvGrpSpPr>
        <p:grpSpPr>
          <a:xfrm>
            <a:off x="6026390" y="6234495"/>
            <a:ext cx="518400" cy="304934"/>
            <a:chOff x="3751443" y="6024212"/>
            <a:chExt cx="518400" cy="304934"/>
          </a:xfrm>
        </p:grpSpPr>
        <p:sp>
          <p:nvSpPr>
            <p:cNvPr id="112" name="Прямоугольный треугольник 111"/>
            <p:cNvSpPr/>
            <p:nvPr/>
          </p:nvSpPr>
          <p:spPr>
            <a:xfrm flipH="1">
              <a:off x="3840639" y="6024212"/>
              <a:ext cx="312943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63174" y="6103454"/>
              <a:ext cx="2080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ый треугольник 117"/>
            <p:cNvSpPr/>
            <p:nvPr/>
          </p:nvSpPr>
          <p:spPr>
            <a:xfrm flipH="1">
              <a:off x="3751443" y="6103454"/>
              <a:ext cx="111731" cy="22569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ый треугольник 118"/>
            <p:cNvSpPr/>
            <p:nvPr/>
          </p:nvSpPr>
          <p:spPr>
            <a:xfrm>
              <a:off x="4153582" y="6024212"/>
              <a:ext cx="116261" cy="30493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388508"/>
              </p:ext>
            </p:extLst>
          </p:nvPr>
        </p:nvGraphicFramePr>
        <p:xfrm>
          <a:off x="3273190" y="1610085"/>
          <a:ext cx="891881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936922" y="3520575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706039" y="562408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62" name="Левая фигурная скобка 61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013082" y="4079626"/>
            <a:ext cx="208735" cy="279530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7972402" y="4048102"/>
            <a:ext cx="137758" cy="2795988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7703019" y="562690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7" name="Левая фигурная скобка 66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0601185" y="4333735"/>
            <a:ext cx="114584" cy="2247895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0321467" y="5633590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Текст 3"/>
          <p:cNvSpPr txBox="1">
            <a:spLocks/>
          </p:cNvSpPr>
          <p:nvPr/>
        </p:nvSpPr>
        <p:spPr>
          <a:xfrm>
            <a:off x="1352447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ЯНВАРЬ-ДЕКАБРЬ 2020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flipV="1">
            <a:off x="1487973" y="3777838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107" y="6355682"/>
            <a:ext cx="419999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4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6" y="656622"/>
            <a:ext cx="10463941" cy="501500"/>
          </a:xfrm>
        </p:spPr>
        <p:txBody>
          <a:bodyPr>
            <a:noAutofit/>
          </a:bodyPr>
          <a:lstStyle/>
          <a:p>
            <a:r>
              <a:rPr lang="ru-RU" sz="2600" dirty="0"/>
              <a:t>ИНДЕКСЫ </a:t>
            </a:r>
            <a:r>
              <a:rPr lang="ru-RU" sz="2600" dirty="0" smtClean="0"/>
              <a:t>ПРОИЗВОДСТВА ПО ВИДАМ ДЕЯТЕЛЬНОСТИ</a:t>
            </a:r>
            <a:endParaRPr lang="ru-RU" sz="2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>
            <a:off x="281401" y="301090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03689" y="418562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199512" y="5970078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223580" y="516837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223580" y="4932524"/>
            <a:ext cx="20072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245701" y="617026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223580" y="3785510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электрической энергией, </a:t>
            </a:r>
            <a:endParaRPr lang="ru-RU" sz="1000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 </a:t>
            </a:r>
            <a:r>
              <a:rPr lang="ru-RU" sz="10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паром; кондиционирование воздуха</a:t>
            </a:r>
            <a:endParaRPr lang="ru-RU" sz="1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99004" y="2593160"/>
            <a:ext cx="2834298" cy="41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Водоснабжение; водоотведение, организация сбора и утилизации отходов, деятельность по ликвидации загрязнений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869" y="1864518"/>
            <a:ext cx="656020" cy="65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5" y="3087988"/>
            <a:ext cx="655200" cy="65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1" y="4275821"/>
            <a:ext cx="655200" cy="65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7" y="5303423"/>
            <a:ext cx="655200" cy="6552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751443" y="6024212"/>
            <a:ext cx="8064944" cy="738503"/>
            <a:chOff x="3510495" y="5986866"/>
            <a:chExt cx="8064944" cy="73850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A68FD7A0-ECF7-4273-8C04-A116EFB2584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681" y="6292117"/>
              <a:ext cx="0" cy="66"/>
            </a:xfrm>
            <a:prstGeom prst="line">
              <a:avLst/>
            </a:prstGeom>
            <a:ln w="28575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3999564" y="6039204"/>
              <a:ext cx="28595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Индекс промышленного производства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510495" y="5986866"/>
              <a:ext cx="518400" cy="304934"/>
              <a:chOff x="1439586" y="5403850"/>
              <a:chExt cx="801365" cy="414903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Прямоугольный треугольник 33"/>
              <p:cNvSpPr/>
              <p:nvPr/>
            </p:nvSpPr>
            <p:spPr>
              <a:xfrm>
                <a:off x="1612304" y="5511669"/>
                <a:ext cx="321584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ый треугольник 34"/>
              <p:cNvSpPr/>
              <p:nvPr/>
            </p:nvSpPr>
            <p:spPr>
              <a:xfrm flipH="1">
                <a:off x="1577469" y="5403850"/>
                <a:ext cx="483760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flipH="1">
                <a:off x="1439586" y="5511669"/>
                <a:ext cx="172718" cy="30708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>
                <a:off x="2061229" y="5403850"/>
                <a:ext cx="179722" cy="414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3512218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E100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3999565" y="6362193"/>
              <a:ext cx="2859554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электрической энергией, газом и паром; кондиционирование воздуха</a:t>
              </a:r>
            </a:p>
          </p:txBody>
        </p:sp>
        <p:grpSp>
          <p:nvGrpSpPr>
            <p:cNvPr id="150" name="Группа 149"/>
            <p:cNvGrpSpPr/>
            <p:nvPr/>
          </p:nvGrpSpPr>
          <p:grpSpPr>
            <a:xfrm>
              <a:off x="6890683" y="6456087"/>
              <a:ext cx="516677" cy="170846"/>
              <a:chOff x="2156039" y="6355682"/>
              <a:chExt cx="516677" cy="170846"/>
            </a:xfrm>
          </p:grpSpPr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3342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Прямоугольник 153"/>
            <p:cNvSpPr/>
            <p:nvPr/>
          </p:nvSpPr>
          <p:spPr>
            <a:xfrm>
              <a:off x="7381884" y="6359167"/>
              <a:ext cx="419355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Водоснабжение; водоотведение, организация сбора и утилизации отходов, деятельность по ликвидации загрязнений</a:t>
              </a:r>
            </a:p>
          </p:txBody>
        </p:sp>
        <p:grpSp>
          <p:nvGrpSpPr>
            <p:cNvPr id="155" name="Группа 154"/>
            <p:cNvGrpSpPr/>
            <p:nvPr/>
          </p:nvGrpSpPr>
          <p:grpSpPr>
            <a:xfrm>
              <a:off x="6890683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Прямоугольник 158"/>
            <p:cNvSpPr/>
            <p:nvPr/>
          </p:nvSpPr>
          <p:spPr>
            <a:xfrm>
              <a:off x="7381884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Обрабатывающие  производства</a:t>
              </a:r>
            </a:p>
          </p:txBody>
        </p:sp>
        <p:grpSp>
          <p:nvGrpSpPr>
            <p:cNvPr id="160" name="Группа 159"/>
            <p:cNvGrpSpPr/>
            <p:nvPr/>
          </p:nvGrpSpPr>
          <p:grpSpPr>
            <a:xfrm>
              <a:off x="8868056" y="6089426"/>
              <a:ext cx="516677" cy="170846"/>
              <a:chOff x="2156039" y="6355682"/>
              <a:chExt cx="516677" cy="170846"/>
            </a:xfrm>
          </p:grpSpPr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2156039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248555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 flipV="1">
                <a:off x="2324900" y="6355682"/>
                <a:ext cx="187166" cy="170846"/>
              </a:xfrm>
              <a:prstGeom prst="line">
                <a:avLst/>
              </a:prstGeom>
              <a:ln w="57150">
                <a:solidFill>
                  <a:srgbClr val="4FAF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Прямоугольник 163"/>
            <p:cNvSpPr/>
            <p:nvPr/>
          </p:nvSpPr>
          <p:spPr>
            <a:xfrm>
              <a:off x="9359257" y="5992506"/>
              <a:ext cx="1446315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spc="-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Добыча полезных  ископаемых</a:t>
              </a:r>
            </a:p>
          </p:txBody>
        </p:sp>
      </p:grpSp>
      <p:graphicFrame>
        <p:nvGraphicFramePr>
          <p:cNvPr id="82" name="Диаграмма 81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940224"/>
              </p:ext>
            </p:extLst>
          </p:nvPr>
        </p:nvGraphicFramePr>
        <p:xfrm>
          <a:off x="3162300" y="1610085"/>
          <a:ext cx="9029700" cy="39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593771" y="5631023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89" name="Левая фигурная скобка 88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4956269" y="4013293"/>
            <a:ext cx="151586" cy="2870827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0" name="Левая фигурная скобка 89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7930228" y="4005924"/>
            <a:ext cx="123012" cy="2856991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334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7643869" y="562149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93" name="Левая фигурная скобка 92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10546735" y="4345960"/>
            <a:ext cx="213957" cy="2276472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10245252" y="5609398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1" name="Равнобедренный треугольник 100"/>
          <p:cNvSpPr/>
          <p:nvPr/>
        </p:nvSpPr>
        <p:spPr>
          <a:xfrm>
            <a:off x="1352230" y="2287950"/>
            <a:ext cx="323292" cy="140728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830405" y="3130491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Равнобедренный треугольник 103"/>
          <p:cNvSpPr/>
          <p:nvPr/>
        </p:nvSpPr>
        <p:spPr>
          <a:xfrm rot="10800000">
            <a:off x="1366028" y="3442367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111" name="Равнобедренный треугольник 110"/>
          <p:cNvSpPr/>
          <p:nvPr/>
        </p:nvSpPr>
        <p:spPr>
          <a:xfrm flipV="1">
            <a:off x="1390801" y="4680595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788463" y="5286232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 flipV="1">
            <a:off x="1390801" y="5677850"/>
            <a:ext cx="323292" cy="140728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788464" y="4286193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,7%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Текст 3"/>
          <p:cNvSpPr txBox="1">
            <a:spLocks/>
          </p:cNvSpPr>
          <p:nvPr/>
        </p:nvSpPr>
        <p:spPr>
          <a:xfrm>
            <a:off x="1354739" y="110583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ЯНВАРЬ-ДЕКАБРЬ 2020 ГОДА</a:t>
            </a:r>
            <a:endParaRPr lang="ru-RU" sz="16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8558" y="1533429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596680" y="1956370"/>
            <a:ext cx="1369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,4%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435" y="6355682"/>
            <a:ext cx="403671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5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236178" y="703785"/>
            <a:ext cx="10831240" cy="493008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ДОБЫЧЕ ПОЛЕЗНЫХ ИСКОПАЕМЫХ 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229962" y="1102682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ЯНВАРЬ-ДЕКАБРЬ 2020 ГОДА </a:t>
            </a:r>
            <a:endParaRPr lang="ru-RU" sz="1600" dirty="0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2814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9033" y="2442293"/>
            <a:ext cx="2568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93" name="Овал 92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7992" y="3982467"/>
            <a:ext cx="657068" cy="649684"/>
          </a:xfrm>
          <a:prstGeom prst="rect">
            <a:avLst/>
          </a:prstGeom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281475" y="342982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184797" y="6091331"/>
            <a:ext cx="283429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прочих полезных ископаемых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90844" y="3929706"/>
            <a:ext cx="27019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металлических руд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92407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196261" y="4681433"/>
            <a:ext cx="1169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угля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281475" y="5699624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96261" y="5381075"/>
            <a:ext cx="2519106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в области добычи полезных ископаемых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70037" y="634524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54482" y="3160851"/>
            <a:ext cx="23519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Добыча нефти и природного газа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0522" y="3983309"/>
            <a:ext cx="648811" cy="648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861" y="3983309"/>
            <a:ext cx="648801" cy="6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643" y="3983309"/>
            <a:ext cx="648811" cy="6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6386" y="3983309"/>
            <a:ext cx="648811" cy="6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6203" y="3984193"/>
            <a:ext cx="646232" cy="64623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7" y="1910945"/>
            <a:ext cx="540000" cy="540000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037" y="2759055"/>
            <a:ext cx="432541" cy="43200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11" y="4949075"/>
            <a:ext cx="432534" cy="4320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04" y="4249433"/>
            <a:ext cx="432541" cy="43200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1" y="5687405"/>
            <a:ext cx="432541" cy="43200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1" y="3478648"/>
            <a:ext cx="432000" cy="432000"/>
          </a:xfrm>
          <a:prstGeom prst="rect">
            <a:avLst/>
          </a:prstGeom>
        </p:spPr>
      </p:pic>
      <p:sp>
        <p:nvSpPr>
          <p:cNvPr id="58" name="Равнобедренный треугольник 57"/>
          <p:cNvSpPr/>
          <p:nvPr/>
        </p:nvSpPr>
        <p:spPr>
          <a:xfrm flipV="1">
            <a:off x="1634371" y="2196932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987676" y="1866170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95678" y="2682667"/>
            <a:ext cx="1242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Равнобедренный треугольник 69"/>
          <p:cNvSpPr/>
          <p:nvPr/>
        </p:nvSpPr>
        <p:spPr>
          <a:xfrm flipV="1">
            <a:off x="1620301" y="5962827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987677" y="4250267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1601945" y="3688090"/>
            <a:ext cx="284046" cy="123644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904181" y="3437740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flipV="1">
            <a:off x="1601945" y="455778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flipV="1">
            <a:off x="1607991" y="5179640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8627" y="492407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87677" y="5661778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" name="Диаграм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629669"/>
              </p:ext>
            </p:extLst>
          </p:nvPr>
        </p:nvGraphicFramePr>
        <p:xfrm>
          <a:off x="3581119" y="1466336"/>
          <a:ext cx="8262257" cy="482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77150" y="4687854"/>
            <a:ext cx="646232" cy="64623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3789" y="4710071"/>
            <a:ext cx="648801" cy="63406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1966" y="4700472"/>
            <a:ext cx="648811" cy="648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9176" y="4685855"/>
            <a:ext cx="657068" cy="68299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2030" y="4686876"/>
            <a:ext cx="648811" cy="648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9805" y="4868914"/>
            <a:ext cx="529687" cy="529025"/>
          </a:xfrm>
          <a:prstGeom prst="rect">
            <a:avLst/>
          </a:prstGeom>
        </p:spPr>
      </p:pic>
      <p:sp>
        <p:nvSpPr>
          <p:cNvPr id="74" name="Равнобедренный треугольник 73"/>
          <p:cNvSpPr/>
          <p:nvPr/>
        </p:nvSpPr>
        <p:spPr>
          <a:xfrm>
            <a:off x="1601945" y="2992765"/>
            <a:ext cx="284046" cy="121910"/>
          </a:xfrm>
          <a:prstGeom prst="triangle">
            <a:avLst/>
          </a:prstGeom>
          <a:solidFill>
            <a:srgbClr val="4FA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667" y="6355682"/>
            <a:ext cx="371440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6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60760" y="633144"/>
            <a:ext cx="8780766" cy="675884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spc="-60" dirty="0"/>
              <a:t>ИНДЕКСЫ ПРОИЗВОДСТВА ПО ОСНОВНЫМ ВИДАМ ОБРАБАТЫВАЮЩИХ ПРОИЗВОДСТВ</a:t>
            </a: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395775" y="272176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177922" y="2467847"/>
            <a:ext cx="2699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81475" y="342982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281475" y="4143330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77921" y="6062444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прочих готовых изделий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81475" y="4852111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81475" y="555005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205634" y="3175912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кокса и нефтепродуктов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281475" y="625129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177922" y="4592698"/>
            <a:ext cx="2834297" cy="292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прочей неметаллической минеральной продукции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48" name="Овал 47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395" y="4331951"/>
            <a:ext cx="288361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671" y="4331951"/>
            <a:ext cx="288360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333" y="4331951"/>
            <a:ext cx="288360" cy="28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6972" y="4331951"/>
            <a:ext cx="28836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308" y="4331951"/>
            <a:ext cx="288360" cy="28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870" y="4331951"/>
            <a:ext cx="288360" cy="28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9349" y="4331951"/>
            <a:ext cx="287730" cy="28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158" y="4331951"/>
            <a:ext cx="288360" cy="288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563" y="4331951"/>
            <a:ext cx="288360" cy="28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82667" y="4331951"/>
            <a:ext cx="28836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740" y="4331951"/>
            <a:ext cx="288337" cy="28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935" y="4331951"/>
            <a:ext cx="287702" cy="28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6415" y="4331951"/>
            <a:ext cx="288360" cy="28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75525" y="4331951"/>
            <a:ext cx="288360" cy="28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161" y="4331951"/>
            <a:ext cx="288000" cy="288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06" y="4331951"/>
            <a:ext cx="288337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117" y="4331951"/>
            <a:ext cx="28836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0871" y="4331951"/>
            <a:ext cx="281143" cy="288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575" y="1956281"/>
            <a:ext cx="542591" cy="54259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8879580" y="4331951"/>
            <a:ext cx="288000" cy="288000"/>
          </a:xfrm>
          <a:prstGeom prst="rect">
            <a:avLst/>
          </a:prstGeom>
        </p:spPr>
      </p:pic>
      <p:sp>
        <p:nvSpPr>
          <p:cNvPr id="80" name="Равнобедренный треугольник 79"/>
          <p:cNvSpPr/>
          <p:nvPr/>
        </p:nvSpPr>
        <p:spPr>
          <a:xfrm flipV="1">
            <a:off x="1640943" y="5886929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968469" y="557231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 flipV="1">
            <a:off x="1632705" y="5120022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007289" y="4813641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72" y="5572311"/>
            <a:ext cx="455208" cy="455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72" y="2807869"/>
            <a:ext cx="411132" cy="411132"/>
          </a:xfrm>
          <a:prstGeom prst="rect">
            <a:avLst/>
          </a:prstGeom>
        </p:spPr>
      </p:pic>
      <p:sp>
        <p:nvSpPr>
          <p:cNvPr id="71" name="Текст 3"/>
          <p:cNvSpPr txBox="1">
            <a:spLocks/>
          </p:cNvSpPr>
          <p:nvPr/>
        </p:nvSpPr>
        <p:spPr>
          <a:xfrm>
            <a:off x="1360760" y="1275354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ЯНВАРЬ-ДЕКАБРЬ 2020 ГОДА </a:t>
            </a:r>
            <a:endParaRPr lang="ru-RU" sz="1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90842" y="1604571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3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соответствующему периоду 2019 года</a:t>
            </a:r>
            <a:endParaRPr lang="ru-RU" sz="1200" spc="-3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 flipV="1">
            <a:off x="1618368" y="2281138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982359" y="1914097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759790" y="2695575"/>
            <a:ext cx="137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ru-RU" b="1" dirty="0" smtClean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,0%</a:t>
            </a:r>
            <a:endParaRPr lang="ru-RU" b="1" dirty="0">
              <a:solidFill>
                <a:srgbClr val="4FA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20823" y="5395775"/>
            <a:ext cx="2804317" cy="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монтаж машин и оборудования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Равнобедренный треугольник 92"/>
          <p:cNvSpPr/>
          <p:nvPr/>
        </p:nvSpPr>
        <p:spPr>
          <a:xfrm flipV="1">
            <a:off x="1623980" y="3755933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AF4F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982950" y="4126246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89" y="4922632"/>
            <a:ext cx="424552" cy="42402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75267" y="3936963"/>
            <a:ext cx="2804317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пищевых продуктов</a:t>
            </a:r>
          </a:p>
        </p:txBody>
      </p:sp>
      <p:sp>
        <p:nvSpPr>
          <p:cNvPr id="99" name="Равнобедренный треугольник 98"/>
          <p:cNvSpPr/>
          <p:nvPr/>
        </p:nvSpPr>
        <p:spPr>
          <a:xfrm flipV="1">
            <a:off x="1626119" y="4447081"/>
            <a:ext cx="284046" cy="123644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018786" y="343978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689" y="4201669"/>
            <a:ext cx="502072" cy="39102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563" y="3479041"/>
            <a:ext cx="460204" cy="418234"/>
          </a:xfrm>
          <a:prstGeom prst="rect">
            <a:avLst/>
          </a:prstGeom>
        </p:spPr>
      </p:pic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78408"/>
              </p:ext>
            </p:extLst>
          </p:nvPr>
        </p:nvGraphicFramePr>
        <p:xfrm>
          <a:off x="3289884" y="1688701"/>
          <a:ext cx="8658047" cy="487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pic>
        <p:nvPicPr>
          <p:cNvPr id="110" name="Рисунок 10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54563" y="3483528"/>
            <a:ext cx="459773" cy="45919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0600" y="3427416"/>
            <a:ext cx="522897" cy="522286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8" cstate="print">
            <a:lum bright="70000" contrast="-70000"/>
          </a:blip>
          <a:stretch>
            <a:fillRect/>
          </a:stretch>
        </p:blipFill>
        <p:spPr>
          <a:xfrm>
            <a:off x="8156697" y="3449261"/>
            <a:ext cx="477793" cy="477793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9445" y="3439052"/>
            <a:ext cx="469555" cy="469996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2746" y="3483162"/>
            <a:ext cx="469557" cy="46897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9114" y="3444938"/>
            <a:ext cx="458797" cy="458223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3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1533" y="3406033"/>
            <a:ext cx="491134" cy="491596"/>
          </a:xfrm>
          <a:prstGeom prst="rect">
            <a:avLst/>
          </a:prstGeom>
        </p:spPr>
      </p:pic>
      <p:sp>
        <p:nvSpPr>
          <p:cNvPr id="82" name="Равнобедренный треугольник 81"/>
          <p:cNvSpPr/>
          <p:nvPr/>
        </p:nvSpPr>
        <p:spPr>
          <a:xfrm>
            <a:off x="1620301" y="2967111"/>
            <a:ext cx="284046" cy="12364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093" y="6355682"/>
            <a:ext cx="371014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7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ПРОМЫШЛЕННОГО ПРОИЗВОДСТВА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6001882" y="2265406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97,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686941" y="3047308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ЯНВАРЬ-ДЕКАБРЬ 2020 ГОДА В </a:t>
            </a:r>
            <a:r>
              <a:rPr lang="ru-RU" sz="1400" dirty="0"/>
              <a:t>% </a:t>
            </a:r>
            <a:r>
              <a:rPr lang="ru-RU" sz="1400"/>
              <a:t>К </a:t>
            </a:r>
            <a:r>
              <a:rPr lang="ru-RU" sz="1400" smtClean="0"/>
              <a:t>ЯНВАРЮ-ДЕКАБРЮ </a:t>
            </a:r>
            <a:r>
              <a:rPr lang="ru-RU" sz="1400" dirty="0" smtClean="0"/>
              <a:t>2019 </a:t>
            </a:r>
            <a:r>
              <a:rPr lang="ru-RU" sz="1400" dirty="0"/>
              <a:t>ГОДА</a:t>
            </a:r>
          </a:p>
        </p:txBody>
      </p:sp>
      <p:grpSp>
        <p:nvGrpSpPr>
          <p:cNvPr id="221" name="Группа 220"/>
          <p:cNvGrpSpPr/>
          <p:nvPr/>
        </p:nvGrpSpPr>
        <p:grpSpPr>
          <a:xfrm>
            <a:off x="8143155" y="1511605"/>
            <a:ext cx="3307157" cy="4288223"/>
            <a:chOff x="9261475" y="-2091494"/>
            <a:chExt cx="6696075" cy="8710973"/>
          </a:xfrm>
        </p:grpSpPr>
        <p:sp>
          <p:nvSpPr>
            <p:cNvPr id="223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5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6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2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5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0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Республика Саха (Якутия)"/>
            <p:cNvSpPr>
              <a:spLocks/>
            </p:cNvSpPr>
            <p:nvPr/>
          </p:nvSpPr>
          <p:spPr bwMode="auto">
            <a:xfrm>
              <a:off x="9404351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8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438" y="769438"/>
              <a:ext cx="540676" cy="540000"/>
            </a:xfrm>
            <a:prstGeom prst="rect">
              <a:avLst/>
            </a:prstGeom>
          </p:spPr>
        </p:pic>
        <p:sp>
          <p:nvSpPr>
            <p:cNvPr id="136" name="Овал 13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6036800" y="3517044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95,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832166" y="4294489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1" name="Диаграмма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054962"/>
              </p:ext>
            </p:extLst>
          </p:nvPr>
        </p:nvGraphicFramePr>
        <p:xfrm>
          <a:off x="175518" y="1982515"/>
          <a:ext cx="5203790" cy="469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user\Documents\РАБОТА УДАЛЕНКА\ИПП\греб\200px-Coat_of_arms_of_Primorsky_Kra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45" y="5898957"/>
            <a:ext cx="235554" cy="2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РАБОТА УДАЛЕНКА\ИПП\греб\200px-Coat_of_arms_of_Zabaykalsky_Krai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55" y="3665525"/>
            <a:ext cx="238211" cy="2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РАБОТА УДАЛЕНКА\ИПП\греб\800px-Coat_of_Arms_of_Chukotk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4" y="3284045"/>
            <a:ext cx="227922" cy="2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РАБОТА УДАЛЕНКА\ИПП\греб\800px-Coat_of_Arms_of_Kamchatka_Krai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81" y="5505672"/>
            <a:ext cx="227818" cy="2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РАБОТА УДАЛЕНКА\ИПП\греб\800px-Coat_of_arms_of_the_Jewish_Autonomous_Oblas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20" y="4003318"/>
            <a:ext cx="232657" cy="2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cuments\РАБОТА УДАЛЕНКА\ИПП\греб\800px-Khabarovsk_kray_CO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55" y="2920285"/>
            <a:ext cx="225344" cy="2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cuments\РАБОТА УДАЛЕНКА\ИПП\греб\800px-Sakhalin_Oblast_Coat_of_Arms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55" y="4406390"/>
            <a:ext cx="232167" cy="2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cuments\РАБОТА УДАЛЕНКА\ИПП\греб\1024px-Coat_of_Arms_of_Sakha_(Yakutia)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25" y="5143793"/>
            <a:ext cx="236566" cy="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cuments\РАБОТА УДАЛЕНКА\ИПП\греб\Amurskaja_obl_coa_200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54" y="4735298"/>
            <a:ext cx="217968" cy="2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ocuments\РАБОТА УДАЛЕНКА\ИПП\греб\бурятия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7" y="2159061"/>
            <a:ext cx="218702" cy="2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ocuments\РАБОТА УДАЛЕНКА\ИПП\греб\магаданская обл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05" y="2535043"/>
            <a:ext cx="216686" cy="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929" y="6355682"/>
            <a:ext cx="379178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8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450347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ДОБЫЧЕ ПОЛЕЗНЫХ ИСКОПАЕМЫХ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853221" y="2382095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93,</a:t>
            </a:r>
            <a:r>
              <a:rPr lang="en-US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30423" y="315440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45862" y="1220763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ЯНВАРЬ-ДЕКАБРЬ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ЯНВАРЮ-ДЕКАБРЮ 2019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913233" y="3648847"/>
            <a:ext cx="133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96,</a:t>
            </a:r>
            <a:r>
              <a:rPr lang="en-US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733311" y="4442772"/>
            <a:ext cx="1763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08012"/>
              </p:ext>
            </p:extLst>
          </p:nvPr>
        </p:nvGraphicFramePr>
        <p:xfrm>
          <a:off x="312828" y="2058410"/>
          <a:ext cx="5222999" cy="438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1" name="Овал 11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6" y="755989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8110204" y="1511605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52" y="-147250"/>
              <a:ext cx="3943349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0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764" y="6355682"/>
            <a:ext cx="387342" cy="36512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fld id="{41B81EEA-DF2A-1C47-9781-44818CAE4220}" type="slidenum">
              <a:rPr lang="ru-RU" smtClean="0"/>
              <a:pPr algn="ctr"/>
              <a:t>9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6" name="Прямоугольник 125"/>
          <p:cNvSpPr/>
          <p:nvPr/>
        </p:nvSpPr>
        <p:spPr>
          <a:xfrm>
            <a:off x="307217" y="1697109"/>
            <a:ext cx="436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Значения по регионам ДВФО</a:t>
            </a: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321241" y="550784"/>
            <a:ext cx="10558342" cy="501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ИНДЕКС ПРОИЗВОДСТВА ПО ОБРАБАТЫВАЮЩИМ ПРОИЗВОДСТВАМ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 РЕГИОНАМ ДАЛЬНЕВОСТОЧНОГО ФЕДЕРАЛЬНОГО ОКРУГА</a:t>
            </a:r>
            <a:endParaRPr lang="ru-RU" sz="20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642891" y="2350275"/>
            <a:ext cx="2057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373904" y="3113212"/>
            <a:ext cx="1985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Российской Федерации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Текст 3"/>
          <p:cNvSpPr txBox="1">
            <a:spLocks/>
          </p:cNvSpPr>
          <p:nvPr/>
        </p:nvSpPr>
        <p:spPr>
          <a:xfrm>
            <a:off x="1312975" y="1247987"/>
            <a:ext cx="6731714" cy="276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/>
              <a:t>ЯНВАРЬ-ДЕКАБРЬ 2020 ГОДА В </a:t>
            </a:r>
            <a:r>
              <a:rPr lang="ru-RU" sz="1400" dirty="0"/>
              <a:t>% К </a:t>
            </a:r>
            <a:r>
              <a:rPr lang="ru-RU" sz="1400" dirty="0" smtClean="0"/>
              <a:t>ЯНВАРЮ-ДЕКАБРЮ 2019 </a:t>
            </a:r>
            <a:r>
              <a:rPr lang="ru-RU" sz="1400" dirty="0"/>
              <a:t>ГОДА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294704" y="112144"/>
            <a:ext cx="1725284" cy="276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САХА(ЯКУТИЯ)СТАТ</a:t>
            </a:r>
            <a:endParaRPr lang="ru-RU" sz="1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B0F093C1-5DA0-4CFB-8C5D-214B4F67D2B7}"/>
              </a:ext>
            </a:extLst>
          </p:cNvPr>
          <p:cNvSpPr/>
          <p:nvPr/>
        </p:nvSpPr>
        <p:spPr>
          <a:xfrm>
            <a:off x="5716835" y="3706513"/>
            <a:ext cx="1770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91,</a:t>
            </a:r>
            <a:r>
              <a:rPr lang="ru-RU" sz="2000" b="1" spc="-30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2000" b="1" spc="-30" dirty="0" smtClean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endParaRPr lang="ru-RU" sz="2000" spc="-30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9EE8F36B-F2BF-4FA2-B61A-FE49BFAB9FFC}"/>
              </a:ext>
            </a:extLst>
          </p:cNvPr>
          <p:cNvSpPr/>
          <p:nvPr/>
        </p:nvSpPr>
        <p:spPr>
          <a:xfrm>
            <a:off x="5547330" y="4451428"/>
            <a:ext cx="198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Дальневосточному Федеральному округу</a:t>
            </a:r>
            <a:endParaRPr lang="ru-RU" sz="1100" b="1" spc="-3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114" name="Овал 113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38" y="755989"/>
              <a:ext cx="540000" cy="540000"/>
            </a:xfrm>
            <a:prstGeom prst="rect">
              <a:avLst/>
            </a:prstGeom>
          </p:spPr>
        </p:pic>
      </p:grpSp>
      <p:graphicFrame>
        <p:nvGraphicFramePr>
          <p:cNvPr id="116" name="Диаграмма 1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633661"/>
              </p:ext>
            </p:extLst>
          </p:nvPr>
        </p:nvGraphicFramePr>
        <p:xfrm>
          <a:off x="307216" y="2000805"/>
          <a:ext cx="5286276" cy="448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6" name="Группа 105"/>
          <p:cNvGrpSpPr/>
          <p:nvPr/>
        </p:nvGrpSpPr>
        <p:grpSpPr>
          <a:xfrm>
            <a:off x="8036063" y="1519842"/>
            <a:ext cx="3307157" cy="4288223"/>
            <a:chOff x="9261475" y="-2091494"/>
            <a:chExt cx="6696075" cy="8710973"/>
          </a:xfrm>
        </p:grpSpPr>
        <p:sp>
          <p:nvSpPr>
            <p:cNvPr id="107" name="Камчатский край"/>
            <p:cNvSpPr>
              <a:spLocks/>
            </p:cNvSpPr>
            <p:nvPr/>
          </p:nvSpPr>
          <p:spPr bwMode="auto">
            <a:xfrm>
              <a:off x="13871575" y="-40457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Амурская область"/>
            <p:cNvSpPr>
              <a:spLocks/>
            </p:cNvSpPr>
            <p:nvPr/>
          </p:nvSpPr>
          <p:spPr bwMode="auto">
            <a:xfrm>
              <a:off x="11595100" y="4093869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Еврейская автономная область"/>
            <p:cNvSpPr>
              <a:spLocks/>
            </p:cNvSpPr>
            <p:nvPr/>
          </p:nvSpPr>
          <p:spPr bwMode="auto">
            <a:xfrm>
              <a:off x="13652500" y="5189888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Забайкальский край"/>
            <p:cNvSpPr>
              <a:spLocks/>
            </p:cNvSpPr>
            <p:nvPr/>
          </p:nvSpPr>
          <p:spPr bwMode="auto">
            <a:xfrm>
              <a:off x="10575925" y="4398848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Магаданская область"/>
            <p:cNvSpPr>
              <a:spLocks/>
            </p:cNvSpPr>
            <p:nvPr/>
          </p:nvSpPr>
          <p:spPr bwMode="auto">
            <a:xfrm>
              <a:off x="13014325" y="367402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Приморский край"/>
            <p:cNvSpPr>
              <a:spLocks/>
            </p:cNvSpPr>
            <p:nvPr/>
          </p:nvSpPr>
          <p:spPr bwMode="auto">
            <a:xfrm>
              <a:off x="14195425" y="4875378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Бурятия"/>
            <p:cNvSpPr>
              <a:spLocks/>
            </p:cNvSpPr>
            <p:nvPr/>
          </p:nvSpPr>
          <p:spPr bwMode="auto">
            <a:xfrm>
              <a:off x="9261475" y="4694297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Республика Саха (Якутия)"/>
            <p:cNvSpPr>
              <a:spLocks/>
            </p:cNvSpPr>
            <p:nvPr/>
          </p:nvSpPr>
          <p:spPr bwMode="auto">
            <a:xfrm>
              <a:off x="9404349" y="-147250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Сахалинская область"/>
            <p:cNvSpPr>
              <a:spLocks/>
            </p:cNvSpPr>
            <p:nvPr/>
          </p:nvSpPr>
          <p:spPr bwMode="auto">
            <a:xfrm>
              <a:off x="14195425" y="3502971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Хабаровский край"/>
            <p:cNvSpPr>
              <a:spLocks/>
            </p:cNvSpPr>
            <p:nvPr/>
          </p:nvSpPr>
          <p:spPr bwMode="auto">
            <a:xfrm>
              <a:off x="12642850" y="2054319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Чукотский автономный округ"/>
            <p:cNvSpPr>
              <a:spLocks/>
            </p:cNvSpPr>
            <p:nvPr/>
          </p:nvSpPr>
          <p:spPr bwMode="auto">
            <a:xfrm>
              <a:off x="12890500" y="-2091494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92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9049</TotalTime>
  <Words>575</Words>
  <Application>Microsoft Office PowerPoint</Application>
  <PresentationFormat>Произвольный</PresentationFormat>
  <Paragraphs>223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user</cp:lastModifiedBy>
  <cp:revision>727</cp:revision>
  <cp:lastPrinted>2020-11-24T06:18:42Z</cp:lastPrinted>
  <dcterms:created xsi:type="dcterms:W3CDTF">2020-04-14T07:41:03Z</dcterms:created>
  <dcterms:modified xsi:type="dcterms:W3CDTF">2021-01-29T05:37:08Z</dcterms:modified>
</cp:coreProperties>
</file>